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75" r:id="rId5"/>
    <p:sldId id="291" r:id="rId6"/>
    <p:sldId id="257" r:id="rId7"/>
    <p:sldId id="258" r:id="rId8"/>
    <p:sldId id="259" r:id="rId9"/>
    <p:sldId id="260" r:id="rId10"/>
    <p:sldId id="261" r:id="rId11"/>
    <p:sldId id="262" r:id="rId12"/>
    <p:sldId id="268" r:id="rId13"/>
    <p:sldId id="295" r:id="rId14"/>
    <p:sldId id="292" r:id="rId15"/>
    <p:sldId id="265" r:id="rId16"/>
    <p:sldId id="293" r:id="rId17"/>
    <p:sldId id="267" r:id="rId18"/>
    <p:sldId id="266" r:id="rId19"/>
    <p:sldId id="269" r:id="rId20"/>
    <p:sldId id="294" r:id="rId21"/>
    <p:sldId id="270" r:id="rId22"/>
    <p:sldId id="264" r:id="rId23"/>
    <p:sldId id="271" r:id="rId24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6"/>
    <a:srgbClr val="FFE6FF"/>
    <a:srgbClr val="C8FFC8"/>
    <a:srgbClr val="01A6FF"/>
    <a:srgbClr val="FF6635"/>
    <a:srgbClr val="EA0265"/>
    <a:srgbClr val="6828FF"/>
    <a:srgbClr val="0972D4"/>
    <a:srgbClr val="21ABB4"/>
    <a:srgbClr val="B51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69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5DE2A56-18DB-41A0-9206-A6C9F7E1400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A8DCE677-52EF-4221-9088-C71A747CF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5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6933-48E7-41F1-A0D8-CB8A9DD82A5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0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63710" y="4693006"/>
            <a:ext cx="9277941" cy="46099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3200" cap="all" baseline="0">
                <a:ln>
                  <a:noFill/>
                </a:ln>
                <a:solidFill>
                  <a:schemeClr val="tx1"/>
                </a:solidFill>
                <a:latin typeface="Gilroy ExtraBold" panose="00000900000000000000" pitchFamily="50" charset="0"/>
              </a:defRPr>
            </a:lvl1pPr>
            <a:lvl2pPr>
              <a:defRPr>
                <a:latin typeface="Bahnschrift" panose="020B0502040204020203" pitchFamily="34" charset="0"/>
              </a:defRPr>
            </a:lvl2pPr>
            <a:lvl3pPr>
              <a:defRPr>
                <a:latin typeface="Bahnschrift" panose="020B0502040204020203" pitchFamily="34" charset="0"/>
              </a:defRPr>
            </a:lvl3pPr>
            <a:lvl4pPr>
              <a:defRPr>
                <a:latin typeface="Bahnschrift" panose="020B0502040204020203" pitchFamily="34" charset="0"/>
              </a:defRPr>
            </a:lvl4pPr>
            <a:lvl5pPr>
              <a:defRPr>
                <a:latin typeface="Bahnschrift" panose="020B0502040204020203" pitchFamily="34" charset="0"/>
              </a:defRPr>
            </a:lvl5pPr>
          </a:lstStyle>
          <a:p>
            <a:pPr lvl="0"/>
            <a:r>
              <a:rPr lang="en-GB" noProof="0" dirty="0"/>
              <a:t>TITLE OF POWERPOINT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63710" y="5153996"/>
            <a:ext cx="9277941" cy="40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Gilroy Light" panose="00000400000000000000" pitchFamily="50" charset="0"/>
              </a:defRPr>
            </a:lvl1pPr>
            <a:lvl2pPr>
              <a:defRPr>
                <a:latin typeface="Bahnschrift" panose="020B0502040204020203" pitchFamily="34" charset="0"/>
              </a:defRPr>
            </a:lvl2pPr>
            <a:lvl3pPr>
              <a:defRPr>
                <a:latin typeface="Bahnschrift" panose="020B0502040204020203" pitchFamily="34" charset="0"/>
              </a:defRPr>
            </a:lvl3pPr>
            <a:lvl4pPr>
              <a:defRPr>
                <a:latin typeface="Bahnschrift" panose="020B0502040204020203" pitchFamily="34" charset="0"/>
              </a:defRPr>
            </a:lvl4pPr>
            <a:lvl5pPr>
              <a:defRPr>
                <a:latin typeface="Bahnschrift" panose="020B0502040204020203" pitchFamily="34" charset="0"/>
              </a:defRPr>
            </a:lvl5pPr>
          </a:lstStyle>
          <a:p>
            <a:pPr lvl="0"/>
            <a:r>
              <a:rPr lang="en-GB" noProof="0" dirty="0"/>
              <a:t>Sub header goes here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3709" y="6091919"/>
            <a:ext cx="9277941" cy="40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defRPr>
                <a:latin typeface="Bahnschrift" panose="020B0502040204020203" pitchFamily="34" charset="0"/>
              </a:defRPr>
            </a:lvl2pPr>
            <a:lvl3pPr>
              <a:defRPr>
                <a:latin typeface="Bahnschrift" panose="020B0502040204020203" pitchFamily="34" charset="0"/>
              </a:defRPr>
            </a:lvl3pPr>
            <a:lvl4pPr>
              <a:defRPr>
                <a:latin typeface="Bahnschrift" panose="020B0502040204020203" pitchFamily="34" charset="0"/>
              </a:defRPr>
            </a:lvl4pPr>
            <a:lvl5pPr>
              <a:defRPr>
                <a:latin typeface="Bahnschrift" panose="020B0502040204020203" pitchFamily="34" charset="0"/>
              </a:defRPr>
            </a:lvl5pPr>
          </a:lstStyle>
          <a:p>
            <a:pPr lvl="0"/>
            <a:r>
              <a:rPr lang="en-GB" noProof="0" dirty="0"/>
              <a:t>Copyright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7706" y="4656529"/>
            <a:ext cx="0" cy="83797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F364D21-02A5-443B-985B-B3495F353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80" y="2918617"/>
            <a:ext cx="3151612" cy="6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19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 image on left">
    <p:bg>
      <p:bgPr>
        <a:blipFill dpi="0" rotWithShape="1">
          <a:blip r:embed="rId2">
            <a:lum/>
          </a:blip>
          <a:srcRect/>
          <a:stretch>
            <a:fillRect l="-17000" r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40126" y="0"/>
            <a:ext cx="86518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73693" y="565403"/>
            <a:ext cx="6899275" cy="46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spc="0">
                <a:solidFill>
                  <a:schemeClr val="tx1"/>
                </a:solidFill>
                <a:latin typeface="Gilroy Light" panose="00000400000000000000" pitchFamily="50" charset="0"/>
                <a:cs typeface="Kanit" panose="00000500000000000000" pitchFamily="2" charset="-34"/>
              </a:defRPr>
            </a:lvl1pPr>
          </a:lstStyle>
          <a:p>
            <a:r>
              <a:rPr lang="en-GB" noProof="0" dirty="0"/>
              <a:t>Title goes here</a:t>
            </a:r>
          </a:p>
        </p:txBody>
      </p:sp>
      <p:sp>
        <p:nvSpPr>
          <p:cNvPr id="6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556661"/>
            <a:ext cx="2842592" cy="61912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Optional header goes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3773693" y="1027548"/>
            <a:ext cx="6899275" cy="52908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lnSpc>
                <a:spcPct val="150000"/>
              </a:lnSpc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lnSpc>
                <a:spcPct val="150000"/>
              </a:lnSpc>
              <a:buClr>
                <a:schemeClr val="accent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3pPr>
            <a:lvl4pPr>
              <a:lnSpc>
                <a:spcPct val="150000"/>
              </a:lnSpc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4pPr>
            <a:lvl5pPr>
              <a:lnSpc>
                <a:spcPct val="150000"/>
              </a:lnSpc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086664" y="6363214"/>
            <a:ext cx="456376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75000"/>
                  </a:schemeClr>
                </a:solidFill>
                <a:latin typeface="Roboto Light" pitchFamily="2" charset="0"/>
                <a:ea typeface="Roboto Light" pitchFamily="2" charset="0"/>
              </a:rPr>
              <a:t>©2020 Dunstan Thomas Consulting Limited</a:t>
            </a:r>
          </a:p>
        </p:txBody>
      </p:sp>
    </p:spTree>
    <p:extLst>
      <p:ext uri="{BB962C8B-B14F-4D97-AF65-F5344CB8AC3E}">
        <p14:creationId xmlns:p14="http://schemas.microsoft.com/office/powerpoint/2010/main" val="11400349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641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92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93495" y="1"/>
            <a:ext cx="359850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962697" y="584201"/>
            <a:ext cx="2793939" cy="4225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Gilroy Light" panose="00000400000000000000" pitchFamily="50" charset="0"/>
              </a:defRPr>
            </a:lvl1pPr>
            <a:lvl2pPr marL="50286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60000" indent="0"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417142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74285" indent="0">
              <a:buNone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Agenda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962697" y="1006764"/>
            <a:ext cx="2793939" cy="4733636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  <a:lvl2pPr marL="502860" indent="0" algn="r">
              <a:buNone/>
              <a:defRPr>
                <a:latin typeface="+mn-lt"/>
              </a:defRPr>
            </a:lvl2pPr>
            <a:lvl3pPr marL="960000" indent="0" algn="r">
              <a:buNone/>
              <a:defRPr>
                <a:latin typeface="+mn-lt"/>
              </a:defRPr>
            </a:lvl3pPr>
            <a:lvl4pPr marL="1417142" indent="0" algn="r">
              <a:buNone/>
              <a:defRPr>
                <a:latin typeface="+mn-lt"/>
              </a:defRPr>
            </a:lvl4pPr>
            <a:lvl5pPr marL="1874285" indent="0" algn="r">
              <a:buNone/>
              <a:defRPr>
                <a:latin typeface="+mn-lt"/>
              </a:defRPr>
            </a:lvl5pPr>
          </a:lstStyle>
          <a:p>
            <a:pPr lvl="0"/>
            <a:r>
              <a:rPr lang="en-GB" noProof="0" dirty="0"/>
              <a:t>Contents 1</a:t>
            </a:r>
          </a:p>
          <a:p>
            <a:pPr lvl="0"/>
            <a:r>
              <a:rPr lang="en-GB" noProof="0" dirty="0"/>
              <a:t>Contents 2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94502" y="5338786"/>
            <a:ext cx="2352551" cy="48289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068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58413" y="3149983"/>
            <a:ext cx="10142379" cy="1496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spc="0">
                <a:solidFill>
                  <a:schemeClr val="tx1"/>
                </a:solidFill>
                <a:latin typeface="Gilroy Light" panose="00000400000000000000" pitchFamily="50" charset="0"/>
                <a:cs typeface="Kanit" panose="00000500000000000000" pitchFamily="2" charset="-34"/>
              </a:defRPr>
            </a:lvl1pPr>
          </a:lstStyle>
          <a:p>
            <a:r>
              <a:rPr lang="en-GB" noProof="0" dirty="0"/>
              <a:t>Title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9794" y="3149983"/>
            <a:ext cx="0" cy="46214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795616" y="6352205"/>
            <a:ext cx="396384" cy="252000"/>
          </a:xfrm>
        </p:spPr>
        <p:txBody>
          <a:bodyPr/>
          <a:lstStyle/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086664" y="6363214"/>
            <a:ext cx="456376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75000"/>
                  </a:schemeClr>
                </a:solidFill>
                <a:latin typeface="Roboto Light" pitchFamily="2" charset="0"/>
                <a:ea typeface="Roboto Light" pitchFamily="2" charset="0"/>
              </a:rPr>
              <a:t>©2020 Dunstan Thomas Consulting Limited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F11EC-C1B0-44CA-B255-B0ED7D252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9" y="6312576"/>
            <a:ext cx="1371262" cy="2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53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&amp;bod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10" y="565403"/>
            <a:ext cx="11027006" cy="46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spc="0">
                <a:solidFill>
                  <a:schemeClr val="tx1"/>
                </a:solidFill>
                <a:latin typeface="Gilroy Light" panose="00000400000000000000" pitchFamily="50" charset="0"/>
                <a:cs typeface="Kanit" panose="00000500000000000000" pitchFamily="2" charset="-34"/>
              </a:defRPr>
            </a:lvl1pPr>
          </a:lstStyle>
          <a:p>
            <a:r>
              <a:rPr lang="en-GB" noProof="0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0110" y="1027548"/>
            <a:ext cx="11027006" cy="52908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lnSpc>
                <a:spcPct val="150000"/>
              </a:lnSpc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lnSpc>
                <a:spcPct val="150000"/>
              </a:lnSpc>
              <a:buClr>
                <a:schemeClr val="accent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3pPr>
            <a:lvl4pPr>
              <a:lnSpc>
                <a:spcPct val="150000"/>
              </a:lnSpc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4pPr>
            <a:lvl5pPr>
              <a:lnSpc>
                <a:spcPct val="150000"/>
              </a:lnSpc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F11EC-C1B0-44CA-B255-B0ED7D252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9" y="6312576"/>
            <a:ext cx="1371262" cy="2814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086664" y="6363214"/>
            <a:ext cx="456376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75000"/>
                  </a:schemeClr>
                </a:solidFill>
                <a:latin typeface="Roboto Light" pitchFamily="2" charset="0"/>
                <a:ea typeface="Roboto Light" pitchFamily="2" charset="0"/>
              </a:rPr>
              <a:t>©2020 Dunstan Thomas Consulting 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0295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&amp;body-leftp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10" y="565403"/>
            <a:ext cx="11027006" cy="46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spc="0">
                <a:solidFill>
                  <a:schemeClr val="tx1"/>
                </a:solidFill>
                <a:latin typeface="Gilroy Light" panose="00000400000000000000" pitchFamily="50" charset="0"/>
                <a:cs typeface="Kanit" panose="00000500000000000000" pitchFamily="2" charset="-34"/>
              </a:defRPr>
            </a:lvl1pPr>
          </a:lstStyle>
          <a:p>
            <a:r>
              <a:rPr lang="en-GB" noProof="0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04376" y="1027548"/>
            <a:ext cx="8352740" cy="52908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lnSpc>
                <a:spcPct val="150000"/>
              </a:lnSpc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lnSpc>
                <a:spcPct val="150000"/>
              </a:lnSpc>
              <a:buClr>
                <a:schemeClr val="accent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3pPr>
            <a:lvl4pPr>
              <a:lnSpc>
                <a:spcPct val="150000"/>
              </a:lnSpc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4pPr>
            <a:lvl5pPr>
              <a:lnSpc>
                <a:spcPct val="150000"/>
              </a:lnSpc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9AEAF8-A67C-4958-9043-1DDA7C9E6DE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6758" y="1064873"/>
            <a:ext cx="2375062" cy="49160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4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 marL="457200" indent="0" algn="l">
              <a:lnSpc>
                <a:spcPct val="150000"/>
              </a:lnSpc>
              <a:buClr>
                <a:schemeClr val="accent4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2pPr>
            <a:lvl3pPr marL="914400" indent="0" algn="l">
              <a:lnSpc>
                <a:spcPct val="150000"/>
              </a:lnSpc>
              <a:buClr>
                <a:schemeClr val="accent4"/>
              </a:buCl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3pPr>
            <a:lvl4pPr marL="1371600" indent="0" algn="l">
              <a:lnSpc>
                <a:spcPct val="150000"/>
              </a:lnSpc>
              <a:buClr>
                <a:schemeClr val="accent4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4pPr>
            <a:lvl5pPr marL="1828800" indent="0" algn="l">
              <a:lnSpc>
                <a:spcPct val="150000"/>
              </a:lnSpc>
              <a:buClr>
                <a:schemeClr val="accent4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 dirty="0"/>
              <a:t>Side information displayed on left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9E4F65-631D-453C-A4DA-DAC0D741C3A0}"/>
              </a:ext>
            </a:extLst>
          </p:cNvPr>
          <p:cNvCxnSpPr/>
          <p:nvPr userDrawn="1"/>
        </p:nvCxnSpPr>
        <p:spPr>
          <a:xfrm>
            <a:off x="3041780" y="1027548"/>
            <a:ext cx="0" cy="50840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58E1A0-0EA7-49D9-8FA3-E4661D6A1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95616" y="6352205"/>
            <a:ext cx="396384" cy="252000"/>
          </a:xfrm>
        </p:spPr>
        <p:txBody>
          <a:bodyPr/>
          <a:lstStyle/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A28FA3-55D1-4528-861A-1E265C925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9" y="6312576"/>
            <a:ext cx="1371262" cy="281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08774E-A956-4314-986D-218A85383045}"/>
              </a:ext>
            </a:extLst>
          </p:cNvPr>
          <p:cNvSpPr txBox="1"/>
          <p:nvPr userDrawn="1"/>
        </p:nvSpPr>
        <p:spPr>
          <a:xfrm>
            <a:off x="7086664" y="6363214"/>
            <a:ext cx="456376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75000"/>
                  </a:schemeClr>
                </a:solidFill>
                <a:latin typeface="Roboto Light" pitchFamily="2" charset="0"/>
                <a:ea typeface="Roboto Light" pitchFamily="2" charset="0"/>
              </a:rPr>
              <a:t>©2020 Dunstan Thomas Consulting Limited</a:t>
            </a:r>
          </a:p>
        </p:txBody>
      </p:sp>
    </p:spTree>
    <p:extLst>
      <p:ext uri="{BB962C8B-B14F-4D97-AF65-F5344CB8AC3E}">
        <p14:creationId xmlns:p14="http://schemas.microsoft.com/office/powerpoint/2010/main" val="23260008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&amp;body-rightp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10" y="565403"/>
            <a:ext cx="11027006" cy="46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spc="0">
                <a:solidFill>
                  <a:schemeClr val="tx1"/>
                </a:solidFill>
                <a:latin typeface="Gilroy Light" panose="00000400000000000000" pitchFamily="50" charset="0"/>
                <a:cs typeface="Kanit" panose="00000500000000000000" pitchFamily="2" charset="-34"/>
              </a:defRPr>
            </a:lvl1pPr>
          </a:lstStyle>
          <a:p>
            <a:r>
              <a:rPr lang="en-GB" noProof="0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6758" y="1027548"/>
            <a:ext cx="8352740" cy="52908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lnSpc>
                <a:spcPct val="150000"/>
              </a:lnSpc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lnSpc>
                <a:spcPct val="150000"/>
              </a:lnSpc>
              <a:buClr>
                <a:schemeClr val="accent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3pPr>
            <a:lvl4pPr>
              <a:lnSpc>
                <a:spcPct val="150000"/>
              </a:lnSpc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4pPr>
            <a:lvl5pPr>
              <a:lnSpc>
                <a:spcPct val="150000"/>
              </a:lnSpc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9AEAF8-A67C-4958-9043-1DDA7C9E6DE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82054" y="1064873"/>
            <a:ext cx="2375062" cy="49160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4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 marL="457200" indent="0" algn="l">
              <a:lnSpc>
                <a:spcPct val="150000"/>
              </a:lnSpc>
              <a:buClr>
                <a:schemeClr val="accent4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2pPr>
            <a:lvl3pPr marL="914400" indent="0" algn="l">
              <a:lnSpc>
                <a:spcPct val="150000"/>
              </a:lnSpc>
              <a:buClr>
                <a:schemeClr val="accent4"/>
              </a:buCl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3pPr>
            <a:lvl4pPr marL="1371600" indent="0" algn="l">
              <a:lnSpc>
                <a:spcPct val="150000"/>
              </a:lnSpc>
              <a:buClr>
                <a:schemeClr val="accent4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4pPr>
            <a:lvl5pPr marL="1828800" indent="0" algn="l">
              <a:lnSpc>
                <a:spcPct val="150000"/>
              </a:lnSpc>
              <a:buClr>
                <a:schemeClr val="accent4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 dirty="0"/>
              <a:t>Side information displayed on right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9E4F65-631D-453C-A4DA-DAC0D741C3A0}"/>
              </a:ext>
            </a:extLst>
          </p:cNvPr>
          <p:cNvCxnSpPr/>
          <p:nvPr userDrawn="1"/>
        </p:nvCxnSpPr>
        <p:spPr>
          <a:xfrm>
            <a:off x="9019190" y="1027548"/>
            <a:ext cx="0" cy="50840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77DD66D-5E02-49D9-BE23-8C8DE15603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95616" y="6352205"/>
            <a:ext cx="396384" cy="252000"/>
          </a:xfrm>
        </p:spPr>
        <p:txBody>
          <a:bodyPr/>
          <a:lstStyle/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5EDAF-8BCC-4F27-B577-60E004546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9" y="6312576"/>
            <a:ext cx="1371262" cy="281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11E1FC-454D-4CAD-8E0F-22D786C93850}"/>
              </a:ext>
            </a:extLst>
          </p:cNvPr>
          <p:cNvSpPr txBox="1"/>
          <p:nvPr userDrawn="1"/>
        </p:nvSpPr>
        <p:spPr>
          <a:xfrm>
            <a:off x="7086664" y="6363214"/>
            <a:ext cx="456376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75000"/>
                  </a:schemeClr>
                </a:solidFill>
                <a:latin typeface="Roboto Light" pitchFamily="2" charset="0"/>
                <a:ea typeface="Roboto Light" pitchFamily="2" charset="0"/>
              </a:rPr>
              <a:t>©2020 Dunstan Thomas Consulting Limited</a:t>
            </a:r>
          </a:p>
        </p:txBody>
      </p:sp>
    </p:spTree>
    <p:extLst>
      <p:ext uri="{BB962C8B-B14F-4D97-AF65-F5344CB8AC3E}">
        <p14:creationId xmlns:p14="http://schemas.microsoft.com/office/powerpoint/2010/main" val="8940184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de image on right">
    <p:bg>
      <p:bgPr>
        <a:blipFill dpi="0" rotWithShape="1">
          <a:blip r:embed="rId2">
            <a:lum/>
          </a:blip>
          <a:srcRect/>
          <a:stretch>
            <a:fillRect l="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74458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000676" y="4196906"/>
            <a:ext cx="6130926" cy="167550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labore</a:t>
            </a:r>
            <a:r>
              <a:rPr lang="en-GB" noProof="0" dirty="0"/>
              <a:t> et </a:t>
            </a:r>
            <a:r>
              <a:rPr lang="en-GB" noProof="0" dirty="0" err="1"/>
              <a:t>dolore</a:t>
            </a:r>
            <a:r>
              <a:rPr lang="en-GB" noProof="0" dirty="0"/>
              <a:t> magna </a:t>
            </a:r>
            <a:r>
              <a:rPr lang="en-GB" noProof="0" dirty="0" err="1"/>
              <a:t>aliqua</a:t>
            </a:r>
            <a:r>
              <a:rPr lang="en-GB" noProof="0" dirty="0"/>
              <a:t>.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</a:t>
            </a:r>
            <a:r>
              <a:rPr lang="en-GB" noProof="0" dirty="0" err="1"/>
              <a:t>Duis</a:t>
            </a:r>
            <a:r>
              <a:rPr lang="en-GB" noProof="0" dirty="0"/>
              <a:t>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</a:t>
            </a:r>
            <a:r>
              <a:rPr lang="en-GB" noProof="0" dirty="0" err="1"/>
              <a:t>dolore</a:t>
            </a:r>
            <a:r>
              <a:rPr lang="en-GB" noProof="0" dirty="0"/>
              <a:t>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 </a:t>
            </a:r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</a:t>
            </a:r>
            <a:r>
              <a:rPr lang="en-GB" noProof="0" dirty="0" err="1"/>
              <a:t>sunt</a:t>
            </a:r>
            <a:r>
              <a:rPr lang="en-GB" noProof="0" dirty="0"/>
              <a:t>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."</a:t>
            </a:r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7793057" y="3767607"/>
            <a:ext cx="3379768" cy="17401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Optional header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000676" y="3757537"/>
            <a:ext cx="6130925" cy="427976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309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 image on right">
    <p:bg>
      <p:bgPr>
        <a:blipFill dpi="0" rotWithShape="1">
          <a:blip r:embed="rId2">
            <a:lum/>
          </a:blip>
          <a:srcRect/>
          <a:stretch>
            <a:fillRect l="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86518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1225" y="565403"/>
            <a:ext cx="6899275" cy="46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spc="0" baseline="0">
                <a:solidFill>
                  <a:schemeClr val="tx1"/>
                </a:solidFill>
                <a:latin typeface="Gilroy Light" panose="00000400000000000000" pitchFamily="50" charset="0"/>
                <a:cs typeface="Kanit" panose="00000500000000000000" pitchFamily="2" charset="-34"/>
              </a:defRPr>
            </a:lvl1pPr>
          </a:lstStyle>
          <a:p>
            <a:r>
              <a:rPr lang="en-GB" noProof="0" dirty="0"/>
              <a:t>Title goes here</a:t>
            </a:r>
          </a:p>
        </p:txBody>
      </p:sp>
      <p:sp>
        <p:nvSpPr>
          <p:cNvPr id="10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9020754" y="5014937"/>
            <a:ext cx="2774862" cy="6191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Optional header goes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911225" y="1027548"/>
            <a:ext cx="6899275" cy="52908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lnSpc>
                <a:spcPct val="150000"/>
              </a:lnSpc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lnSpc>
                <a:spcPct val="150000"/>
              </a:lnSpc>
              <a:buClr>
                <a:schemeClr val="accent4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3pPr>
            <a:lvl4pPr>
              <a:lnSpc>
                <a:spcPct val="150000"/>
              </a:lnSpc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4pPr>
            <a:lvl5pPr>
              <a:lnSpc>
                <a:spcPct val="150000"/>
              </a:lnSpc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1190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de image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746172" y="0"/>
            <a:ext cx="74458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5041900" y="1753490"/>
            <a:ext cx="6130926" cy="16755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labore</a:t>
            </a:r>
            <a:r>
              <a:rPr lang="en-GB" noProof="0" dirty="0"/>
              <a:t> et </a:t>
            </a:r>
            <a:r>
              <a:rPr lang="en-GB" noProof="0" dirty="0" err="1"/>
              <a:t>dolore</a:t>
            </a:r>
            <a:r>
              <a:rPr lang="en-GB" noProof="0" dirty="0"/>
              <a:t> magna </a:t>
            </a:r>
            <a:r>
              <a:rPr lang="en-GB" noProof="0" dirty="0" err="1"/>
              <a:t>aliqua</a:t>
            </a:r>
            <a:r>
              <a:rPr lang="en-GB" noProof="0" dirty="0"/>
              <a:t>.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</a:t>
            </a:r>
            <a:r>
              <a:rPr lang="en-GB" noProof="0" dirty="0" err="1"/>
              <a:t>Duis</a:t>
            </a:r>
            <a:r>
              <a:rPr lang="en-GB" noProof="0" dirty="0"/>
              <a:t>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</a:t>
            </a:r>
            <a:r>
              <a:rPr lang="en-GB" noProof="0" dirty="0" err="1"/>
              <a:t>dolore</a:t>
            </a:r>
            <a:r>
              <a:rPr lang="en-GB" noProof="0" dirty="0"/>
              <a:t>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 </a:t>
            </a:r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</a:t>
            </a:r>
            <a:r>
              <a:rPr lang="en-GB" noProof="0" dirty="0" err="1"/>
              <a:t>sunt</a:t>
            </a:r>
            <a:r>
              <a:rPr lang="en-GB" noProof="0" dirty="0"/>
              <a:t>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."</a:t>
            </a:r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305720"/>
            <a:ext cx="3470275" cy="61912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Gilroy ExtraBold" panose="00000900000000000000" pitchFamily="50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Optional header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86664" y="6363214"/>
            <a:ext cx="456376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75000"/>
                  </a:schemeClr>
                </a:solidFill>
                <a:latin typeface="Roboto Light" pitchFamily="2" charset="0"/>
                <a:ea typeface="Roboto Light" pitchFamily="2" charset="0"/>
              </a:rPr>
              <a:t>©2020 Dunstan Thomas Consulting Limited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5041900" y="1306044"/>
            <a:ext cx="6130925" cy="42797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720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795616" y="6352205"/>
            <a:ext cx="396384" cy="252000"/>
          </a:xfrm>
          <a:prstGeom prst="rect">
            <a:avLst/>
          </a:prstGeom>
          <a:solidFill>
            <a:schemeClr val="accent4"/>
          </a:solidFill>
          <a:ln w="3175" cmpd="thinThick">
            <a:noFill/>
            <a:prstDash val="solid"/>
            <a:bevel/>
          </a:ln>
          <a:effectLst>
            <a:outerShdw blurRad="76200" dist="12700" dir="2700000" sy="-23000" kx="-800400" algn="bl" rotWithShape="0">
              <a:prstClr val="black">
                <a:alpha val="10000"/>
              </a:prstClr>
            </a:outerShdw>
            <a:reflection stA="19000" endPos="70000" dir="5400000" sy="-100000" algn="bl" rotWithShape="0"/>
          </a:effectLst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8A6CFB0C-AA70-4D02-AC6A-4C86C6D74F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67ED6A-1543-42E6-ABDA-C5043FC1057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76671" y="102702"/>
            <a:ext cx="2717137" cy="7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4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5" r:id="rId3"/>
    <p:sldLayoutId id="2147483670" r:id="rId4"/>
    <p:sldLayoutId id="2147483678" r:id="rId5"/>
    <p:sldLayoutId id="2147483679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2" r:id="rId12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Getting the best out of an </a:t>
            </a:r>
            <a:r>
              <a:rPr lang="en-US" dirty="0" err="1"/>
              <a:t>mdg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Presented by Phil Chudley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©2020 </a:t>
            </a:r>
            <a:r>
              <a:rPr lang="en-US" dirty="0"/>
              <a:t>Dunstan Thomas Consulting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9418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2F3A-E121-42BF-9DCB-17D3B729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Recommended Folder Structure / Names for MDG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A10B2-0D59-46C8-B4E7-8696217DBA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6CFB0C-AA70-4D02-AC6A-4C86C6D74F3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5D7DFDD-DAB2-455A-B670-04F83C5B9BF9}"/>
              </a:ext>
            </a:extLst>
          </p:cNvPr>
          <p:cNvSpPr/>
          <p:nvPr/>
        </p:nvSpPr>
        <p:spPr>
          <a:xfrm>
            <a:off x="703977" y="1208016"/>
            <a:ext cx="6049160" cy="2348916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Using a Folder for MDG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/>
              <a:t>Create a Child Folder for the Images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Create a child folder for the XML files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/>
              <a:t>One </a:t>
            </a:r>
            <a:r>
              <a:rPr lang="en-US" sz="2400" b="1" dirty="0" err="1"/>
              <a:t>eapx</a:t>
            </a:r>
            <a:r>
              <a:rPr lang="en-US" sz="2400" b="1" dirty="0"/>
              <a:t> file for the MDG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One </a:t>
            </a:r>
            <a:r>
              <a:rPr lang="en-US" sz="2400" b="1" kern="1200" dirty="0" err="1"/>
              <a:t>eapx</a:t>
            </a:r>
            <a:r>
              <a:rPr lang="en-US" sz="2400" b="1" kern="1200" dirty="0"/>
              <a:t> file for testing the MDG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E6B2E-06A3-4DE8-9CA2-A4F1242F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825" y="1608317"/>
            <a:ext cx="4111880" cy="182068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291474-6442-4952-B788-DE9F3A7C054D}"/>
              </a:ext>
            </a:extLst>
          </p:cNvPr>
          <p:cNvCxnSpPr>
            <a:cxnSpLocks/>
          </p:cNvCxnSpPr>
          <p:nvPr/>
        </p:nvCxnSpPr>
        <p:spPr>
          <a:xfrm>
            <a:off x="6464198" y="1921079"/>
            <a:ext cx="142984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ED8D89-2508-4482-AC28-0D3E04498E31}"/>
              </a:ext>
            </a:extLst>
          </p:cNvPr>
          <p:cNvCxnSpPr>
            <a:cxnSpLocks/>
          </p:cNvCxnSpPr>
          <p:nvPr/>
        </p:nvCxnSpPr>
        <p:spPr>
          <a:xfrm>
            <a:off x="6464198" y="2382474"/>
            <a:ext cx="142984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E4C724-13C7-4205-98D3-4F226B12F7AE}"/>
              </a:ext>
            </a:extLst>
          </p:cNvPr>
          <p:cNvCxnSpPr>
            <a:cxnSpLocks/>
          </p:cNvCxnSpPr>
          <p:nvPr/>
        </p:nvCxnSpPr>
        <p:spPr>
          <a:xfrm>
            <a:off x="6464198" y="2796330"/>
            <a:ext cx="142984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7A9295-87B9-4245-B585-441EE4E638BC}"/>
              </a:ext>
            </a:extLst>
          </p:cNvPr>
          <p:cNvCxnSpPr>
            <a:cxnSpLocks/>
          </p:cNvCxnSpPr>
          <p:nvPr/>
        </p:nvCxnSpPr>
        <p:spPr>
          <a:xfrm>
            <a:off x="6464198" y="3250734"/>
            <a:ext cx="142984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DAF6379-BCCB-4472-843C-FF44ADEEE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825" y="4009769"/>
            <a:ext cx="2948250" cy="2100387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58875F26-8AB4-409D-9D5E-1FA674B95497}"/>
              </a:ext>
            </a:extLst>
          </p:cNvPr>
          <p:cNvSpPr/>
          <p:nvPr/>
        </p:nvSpPr>
        <p:spPr>
          <a:xfrm>
            <a:off x="703977" y="4323828"/>
            <a:ext cx="6049160" cy="1472267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In the XML folder use the name MDG Name as a prefix and the what the file represents as a suffix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8367E4-893C-486A-A10A-35DF4DF2FB7B}"/>
              </a:ext>
            </a:extLst>
          </p:cNvPr>
          <p:cNvCxnSpPr>
            <a:cxnSpLocks/>
          </p:cNvCxnSpPr>
          <p:nvPr/>
        </p:nvCxnSpPr>
        <p:spPr>
          <a:xfrm>
            <a:off x="6608209" y="5059961"/>
            <a:ext cx="142984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02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CBB2A4-29EB-4C94-820C-774421F16156}"/>
              </a:ext>
            </a:extLst>
          </p:cNvPr>
          <p:cNvSpPr/>
          <p:nvPr/>
        </p:nvSpPr>
        <p:spPr>
          <a:xfrm>
            <a:off x="6361487" y="4554009"/>
            <a:ext cx="2460383" cy="1344611"/>
          </a:xfrm>
          <a:prstGeom prst="rect">
            <a:avLst/>
          </a:prstGeom>
          <a:solidFill>
            <a:srgbClr val="FFFF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38C57E-C767-4173-A91A-43A70BA5234F}"/>
              </a:ext>
            </a:extLst>
          </p:cNvPr>
          <p:cNvSpPr/>
          <p:nvPr/>
        </p:nvSpPr>
        <p:spPr>
          <a:xfrm>
            <a:off x="6339116" y="1419692"/>
            <a:ext cx="2460383" cy="1495336"/>
          </a:xfrm>
          <a:prstGeom prst="rect">
            <a:avLst/>
          </a:prstGeom>
          <a:solidFill>
            <a:srgbClr val="F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C061F-0940-45BF-B41D-FE842618C7CA}"/>
              </a:ext>
            </a:extLst>
          </p:cNvPr>
          <p:cNvSpPr/>
          <p:nvPr/>
        </p:nvSpPr>
        <p:spPr>
          <a:xfrm>
            <a:off x="1794716" y="1428413"/>
            <a:ext cx="2790043" cy="1497296"/>
          </a:xfrm>
          <a:prstGeom prst="rect">
            <a:avLst/>
          </a:prstGeom>
          <a:solidFill>
            <a:srgbClr val="C8FFC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Cause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Example Meta Model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637541" y="5030706"/>
            <a:ext cx="2308596" cy="984738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CauseDetails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Type=Memo;</a:t>
            </a:r>
          </a:p>
        </p:txBody>
      </p:sp>
      <p:sp>
        <p:nvSpPr>
          <p:cNvPr id="5" name="Up Arrow 4"/>
          <p:cNvSpPr/>
          <p:nvPr/>
        </p:nvSpPr>
        <p:spPr>
          <a:xfrm>
            <a:off x="2498636" y="2842828"/>
            <a:ext cx="586406" cy="2118621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Process 5"/>
          <p:cNvSpPr/>
          <p:nvPr/>
        </p:nvSpPr>
        <p:spPr>
          <a:xfrm>
            <a:off x="9200868" y="3714103"/>
            <a:ext cx="1907931" cy="984738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DateIdentified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Type=Date;</a:t>
            </a:r>
          </a:p>
        </p:txBody>
      </p:sp>
      <p:sp>
        <p:nvSpPr>
          <p:cNvPr id="7" name="Up Arrow 6"/>
          <p:cNvSpPr/>
          <p:nvPr/>
        </p:nvSpPr>
        <p:spPr>
          <a:xfrm rot="18664037">
            <a:off x="8345198" y="2483238"/>
            <a:ext cx="484632" cy="1460647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5597867E-B614-473D-ADC8-BFC37835660E}"/>
              </a:ext>
            </a:extLst>
          </p:cNvPr>
          <p:cNvSpPr/>
          <p:nvPr/>
        </p:nvSpPr>
        <p:spPr>
          <a:xfrm>
            <a:off x="4105168" y="3656720"/>
            <a:ext cx="1991216" cy="2358724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Ticket Status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Raised</a:t>
            </a:r>
          </a:p>
          <a:p>
            <a:pPr algn="ctr"/>
            <a:r>
              <a:rPr lang="en-GB" dirty="0"/>
              <a:t>Acknowledged</a:t>
            </a:r>
          </a:p>
          <a:p>
            <a:pPr algn="ctr"/>
            <a:r>
              <a:rPr lang="en-GB" dirty="0"/>
              <a:t>Assigned</a:t>
            </a:r>
          </a:p>
          <a:p>
            <a:pPr algn="ctr"/>
            <a:r>
              <a:rPr lang="en-GB" dirty="0"/>
              <a:t>In Progress</a:t>
            </a:r>
          </a:p>
          <a:p>
            <a:pPr algn="ctr"/>
            <a:r>
              <a:rPr lang="en-GB" dirty="0"/>
              <a:t>Completed</a:t>
            </a:r>
          </a:p>
          <a:p>
            <a:pPr algn="ctr"/>
            <a:r>
              <a:rPr lang="en-GB" dirty="0"/>
              <a:t>Undefined</a:t>
            </a:r>
          </a:p>
        </p:txBody>
      </p:sp>
      <p:sp>
        <p:nvSpPr>
          <p:cNvPr id="9" name="Up Arrow 4">
            <a:extLst>
              <a:ext uri="{FF2B5EF4-FFF2-40B4-BE49-F238E27FC236}">
                <a16:creationId xmlns:a16="http://schemas.microsoft.com/office/drawing/2014/main" id="{EA0690E6-20D5-4808-BB3D-1B3D74F39A47}"/>
              </a:ext>
            </a:extLst>
          </p:cNvPr>
          <p:cNvSpPr/>
          <p:nvPr/>
        </p:nvSpPr>
        <p:spPr>
          <a:xfrm>
            <a:off x="3987612" y="2842672"/>
            <a:ext cx="484632" cy="877254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4">
            <a:extLst>
              <a:ext uri="{FF2B5EF4-FFF2-40B4-BE49-F238E27FC236}">
                <a16:creationId xmlns:a16="http://schemas.microsoft.com/office/drawing/2014/main" id="{E2B972FE-12E0-4E50-A776-6A17720AC39F}"/>
              </a:ext>
            </a:extLst>
          </p:cNvPr>
          <p:cNvSpPr/>
          <p:nvPr/>
        </p:nvSpPr>
        <p:spPr>
          <a:xfrm rot="7917237">
            <a:off x="6013098" y="3960758"/>
            <a:ext cx="484632" cy="967909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4">
            <a:extLst>
              <a:ext uri="{FF2B5EF4-FFF2-40B4-BE49-F238E27FC236}">
                <a16:creationId xmlns:a16="http://schemas.microsoft.com/office/drawing/2014/main" id="{B61FF381-15BF-45A7-A47C-AF9EFE21A38E}"/>
              </a:ext>
            </a:extLst>
          </p:cNvPr>
          <p:cNvSpPr/>
          <p:nvPr/>
        </p:nvSpPr>
        <p:spPr>
          <a:xfrm rot="2396809">
            <a:off x="6058713" y="2564816"/>
            <a:ext cx="484632" cy="1314440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B3190A-4BCE-4836-A722-A91513429474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4584759" y="2167360"/>
            <a:ext cx="1754357" cy="9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1F24AA-F485-4986-97EF-FDD9B3A027D9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>
            <a:off x="7569308" y="2915028"/>
            <a:ext cx="22371" cy="1638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D5EE65A-5799-4CB3-9589-5EB8B1B1987D}"/>
              </a:ext>
            </a:extLst>
          </p:cNvPr>
          <p:cNvCxnSpPr>
            <a:cxnSpLocks/>
            <a:stCxn id="14" idx="0"/>
            <a:endCxn id="14" idx="3"/>
          </p:cNvCxnSpPr>
          <p:nvPr/>
        </p:nvCxnSpPr>
        <p:spPr>
          <a:xfrm rot="16200000" flipH="1">
            <a:off x="7810569" y="1178431"/>
            <a:ext cx="747668" cy="1230191"/>
          </a:xfrm>
          <a:prstGeom prst="bentConnector4">
            <a:avLst>
              <a:gd name="adj1" fmla="val -30575"/>
              <a:gd name="adj2" fmla="val 11858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0E77EE8-2D8F-49A0-BC31-A37E12C59B02}"/>
              </a:ext>
            </a:extLst>
          </p:cNvPr>
          <p:cNvCxnSpPr>
            <a:cxnSpLocks/>
            <a:stCxn id="13" idx="3"/>
            <a:endCxn id="13" idx="2"/>
          </p:cNvCxnSpPr>
          <p:nvPr/>
        </p:nvCxnSpPr>
        <p:spPr>
          <a:xfrm flipH="1">
            <a:off x="7591679" y="5226315"/>
            <a:ext cx="1230191" cy="672305"/>
          </a:xfrm>
          <a:prstGeom prst="bentConnector4">
            <a:avLst>
              <a:gd name="adj1" fmla="val -18582"/>
              <a:gd name="adj2" fmla="val 13400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37C040A-77B6-4C52-913F-076DE671A9C0}"/>
              </a:ext>
            </a:extLst>
          </p:cNvPr>
          <p:cNvSpPr txBox="1"/>
          <p:nvPr/>
        </p:nvSpPr>
        <p:spPr>
          <a:xfrm>
            <a:off x="4832361" y="174933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Origin of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A52457-3C5C-437C-9FCF-8862442C7EFC}"/>
              </a:ext>
            </a:extLst>
          </p:cNvPr>
          <p:cNvSpPr txBox="1"/>
          <p:nvPr/>
        </p:nvSpPr>
        <p:spPr>
          <a:xfrm>
            <a:off x="9049062" y="1339058"/>
            <a:ext cx="173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Generalises / Made up of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880BFB-A849-4EF2-B4BB-56CE0E4CBFF7}"/>
              </a:ext>
            </a:extLst>
          </p:cNvPr>
          <p:cNvSpPr txBox="1"/>
          <p:nvPr/>
        </p:nvSpPr>
        <p:spPr>
          <a:xfrm>
            <a:off x="6300936" y="354985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Solved by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01B841-3F45-4F5F-A912-75A6E97E69B2}"/>
              </a:ext>
            </a:extLst>
          </p:cNvPr>
          <p:cNvSpPr txBox="1"/>
          <p:nvPr/>
        </p:nvSpPr>
        <p:spPr>
          <a:xfrm>
            <a:off x="9186534" y="5294854"/>
            <a:ext cx="173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Generalises / Made up of</a:t>
            </a:r>
          </a:p>
        </p:txBody>
      </p:sp>
    </p:spTree>
    <p:extLst>
      <p:ext uri="{BB962C8B-B14F-4D97-AF65-F5344CB8AC3E}">
        <p14:creationId xmlns:p14="http://schemas.microsoft.com/office/powerpoint/2010/main" val="1575987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881E2-3473-4A40-B125-ADEB68A7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95" y="1270101"/>
            <a:ext cx="8306605" cy="43398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Profile - Elements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8990AD4-B408-4FBA-A912-AE46729F4A0D}"/>
              </a:ext>
            </a:extLst>
          </p:cNvPr>
          <p:cNvSpPr/>
          <p:nvPr/>
        </p:nvSpPr>
        <p:spPr>
          <a:xfrm>
            <a:off x="139112" y="1270101"/>
            <a:ext cx="3561169" cy="1030718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_</a:t>
            </a:r>
            <a:r>
              <a:rPr lang="en-US" sz="1600" b="1" kern="1200" dirty="0" err="1"/>
              <a:t>HideUmlLinks</a:t>
            </a:r>
            <a:r>
              <a:rPr lang="en-US" sz="1600" b="1" dirty="0"/>
              <a:t>: Boolean = True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dirty="0"/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Used for </a:t>
            </a:r>
            <a:r>
              <a:rPr lang="en-US" sz="1600" b="1" kern="1200" dirty="0" err="1"/>
              <a:t>Quicklink</a:t>
            </a:r>
            <a:r>
              <a:rPr lang="en-US" sz="1600" b="1" kern="1200" dirty="0"/>
              <a:t> Definitions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6CA6435-2433-44D8-9FEA-3A0D3407BBD6}"/>
              </a:ext>
            </a:extLst>
          </p:cNvPr>
          <p:cNvSpPr/>
          <p:nvPr/>
        </p:nvSpPr>
        <p:spPr>
          <a:xfrm>
            <a:off x="139110" y="5064913"/>
            <a:ext cx="3561169" cy="455654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i</a:t>
            </a:r>
            <a:r>
              <a:rPr lang="en-US" sz="1600" b="1" kern="1200" dirty="0"/>
              <a:t>con is optional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3A84260-8044-4503-B57E-AE577034A0AD}"/>
              </a:ext>
            </a:extLst>
          </p:cNvPr>
          <p:cNvSpPr/>
          <p:nvPr/>
        </p:nvSpPr>
        <p:spPr>
          <a:xfrm>
            <a:off x="139112" y="2515464"/>
            <a:ext cx="3561169" cy="1030718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A common base stereotype is defined to contain the common tagged  value(s) and a common </a:t>
            </a:r>
            <a:r>
              <a:rPr lang="en-US" sz="1600" b="1" dirty="0" err="1"/>
              <a:t>shapescript</a:t>
            </a:r>
            <a:endParaRPr lang="en-US" sz="1600" b="1" kern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CB59B3F-4967-4C22-8982-D5CC3CD25F0E}"/>
              </a:ext>
            </a:extLst>
          </p:cNvPr>
          <p:cNvSpPr/>
          <p:nvPr/>
        </p:nvSpPr>
        <p:spPr>
          <a:xfrm>
            <a:off x="139111" y="3760827"/>
            <a:ext cx="3561169" cy="1030718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/>
              <a:t>Colours</a:t>
            </a:r>
            <a:r>
              <a:rPr lang="en-US" sz="1600" b="1" dirty="0"/>
              <a:t> defined in the profile not the Shapescript allow a user to modify the background </a:t>
            </a:r>
            <a:r>
              <a:rPr lang="en-US" sz="1600" b="1" dirty="0" err="1"/>
              <a:t>colour</a:t>
            </a:r>
            <a:endParaRPr lang="en-US" sz="1600" b="1" kern="1200" dirty="0"/>
          </a:p>
        </p:txBody>
      </p:sp>
      <p:sp>
        <p:nvSpPr>
          <p:cNvPr id="12" name="Up Arrow 4">
            <a:extLst>
              <a:ext uri="{FF2B5EF4-FFF2-40B4-BE49-F238E27FC236}">
                <a16:creationId xmlns:a16="http://schemas.microsoft.com/office/drawing/2014/main" id="{924B5528-3E69-437F-A37B-F796049C1A54}"/>
              </a:ext>
            </a:extLst>
          </p:cNvPr>
          <p:cNvSpPr/>
          <p:nvPr/>
        </p:nvSpPr>
        <p:spPr>
          <a:xfrm rot="5400000">
            <a:off x="3449753" y="1843312"/>
            <a:ext cx="586406" cy="533963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 Arrow 4">
            <a:extLst>
              <a:ext uri="{FF2B5EF4-FFF2-40B4-BE49-F238E27FC236}">
                <a16:creationId xmlns:a16="http://schemas.microsoft.com/office/drawing/2014/main" id="{3853EAC8-CFA7-41D2-99C5-53F3CD1E6437}"/>
              </a:ext>
            </a:extLst>
          </p:cNvPr>
          <p:cNvSpPr/>
          <p:nvPr/>
        </p:nvSpPr>
        <p:spPr>
          <a:xfrm rot="5400000">
            <a:off x="3449753" y="4227743"/>
            <a:ext cx="586406" cy="533963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4">
            <a:extLst>
              <a:ext uri="{FF2B5EF4-FFF2-40B4-BE49-F238E27FC236}">
                <a16:creationId xmlns:a16="http://schemas.microsoft.com/office/drawing/2014/main" id="{5C5A4F43-342F-45A7-9298-F2081092E78F}"/>
              </a:ext>
            </a:extLst>
          </p:cNvPr>
          <p:cNvSpPr/>
          <p:nvPr/>
        </p:nvSpPr>
        <p:spPr>
          <a:xfrm rot="5400000">
            <a:off x="3449753" y="4951950"/>
            <a:ext cx="586406" cy="533963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4">
            <a:extLst>
              <a:ext uri="{FF2B5EF4-FFF2-40B4-BE49-F238E27FC236}">
                <a16:creationId xmlns:a16="http://schemas.microsoft.com/office/drawing/2014/main" id="{34F5BE53-45C3-4684-BC0F-9B483786B380}"/>
              </a:ext>
            </a:extLst>
          </p:cNvPr>
          <p:cNvSpPr/>
          <p:nvPr/>
        </p:nvSpPr>
        <p:spPr>
          <a:xfrm rot="5400000">
            <a:off x="3449753" y="2590480"/>
            <a:ext cx="586406" cy="533963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74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Profile - Relationships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C446F-B6F8-4475-8439-01388CC6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923" y="894618"/>
            <a:ext cx="5553192" cy="5397979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38990AD4-B408-4FBA-A912-AE46729F4A0D}"/>
              </a:ext>
            </a:extLst>
          </p:cNvPr>
          <p:cNvSpPr/>
          <p:nvPr/>
        </p:nvSpPr>
        <p:spPr>
          <a:xfrm>
            <a:off x="530110" y="1222861"/>
            <a:ext cx="3622441" cy="1524699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_</a:t>
            </a:r>
            <a:r>
              <a:rPr lang="en-US" sz="1600" b="1" dirty="0" err="1"/>
              <a:t>MeaningForwards</a:t>
            </a:r>
            <a:endParaRPr lang="en-US" sz="1600" b="1" dirty="0"/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_</a:t>
            </a:r>
            <a:r>
              <a:rPr lang="en-US" sz="1600" b="1" dirty="0" err="1"/>
              <a:t>MeaningBackwards</a:t>
            </a:r>
            <a:endParaRPr lang="en-US" sz="1600" b="1" dirty="0"/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dirty="0"/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Used for </a:t>
            </a:r>
            <a:r>
              <a:rPr lang="en-US" sz="1600" b="1" kern="1200" dirty="0" err="1"/>
              <a:t>Quicklink</a:t>
            </a:r>
            <a:r>
              <a:rPr lang="en-US" sz="1600" b="1" kern="1200" dirty="0"/>
              <a:t> Definitions</a:t>
            </a:r>
          </a:p>
        </p:txBody>
      </p:sp>
      <p:sp>
        <p:nvSpPr>
          <p:cNvPr id="7" name="Up Arrow 4">
            <a:extLst>
              <a:ext uri="{FF2B5EF4-FFF2-40B4-BE49-F238E27FC236}">
                <a16:creationId xmlns:a16="http://schemas.microsoft.com/office/drawing/2014/main" id="{AD737122-7EAE-4E59-83DA-2C5D6035E1D1}"/>
              </a:ext>
            </a:extLst>
          </p:cNvPr>
          <p:cNvSpPr/>
          <p:nvPr/>
        </p:nvSpPr>
        <p:spPr>
          <a:xfrm rot="5400000">
            <a:off x="4376524" y="1246608"/>
            <a:ext cx="586406" cy="1034353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81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Toolbox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55806-C7A1-421F-95C7-4B497F8CD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00" y="904773"/>
            <a:ext cx="9476209" cy="4119611"/>
          </a:xfrm>
          <a:prstGeom prst="rect">
            <a:avLst/>
          </a:prstGeom>
        </p:spPr>
      </p:pic>
      <p:sp>
        <p:nvSpPr>
          <p:cNvPr id="6" name="Freeform 8">
            <a:extLst>
              <a:ext uri="{FF2B5EF4-FFF2-40B4-BE49-F238E27FC236}">
                <a16:creationId xmlns:a16="http://schemas.microsoft.com/office/drawing/2014/main" id="{D6D0F819-1814-4805-8169-11238E24CF60}"/>
              </a:ext>
            </a:extLst>
          </p:cNvPr>
          <p:cNvSpPr/>
          <p:nvPr/>
        </p:nvSpPr>
        <p:spPr>
          <a:xfrm>
            <a:off x="785813" y="5096835"/>
            <a:ext cx="10515599" cy="1101206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Toolbox Pages Are Ordered as per Z-Order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/>
              <a:t>Bottom = Toolbox at the Top</a:t>
            </a:r>
            <a:r>
              <a:rPr lang="en-US" sz="3200" b="1" kern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5516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Diagram Profile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515" y="1370371"/>
            <a:ext cx="4065640" cy="44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48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Stereotyped Relationships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E987E66-A818-461A-ACA2-6AD2AB4949FB}"/>
              </a:ext>
            </a:extLst>
          </p:cNvPr>
          <p:cNvSpPr/>
          <p:nvPr/>
        </p:nvSpPr>
        <p:spPr>
          <a:xfrm>
            <a:off x="530110" y="1111505"/>
            <a:ext cx="3060113" cy="1094874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A stereotyped relationship is used to specify the </a:t>
            </a:r>
            <a:r>
              <a:rPr lang="en-US" sz="2000" b="1" dirty="0" err="1"/>
              <a:t>Quicklink</a:t>
            </a:r>
            <a:endParaRPr lang="en-US" sz="2000" b="1" kern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9F129-F307-483F-857E-1C34651B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2" y="1027548"/>
            <a:ext cx="6397096" cy="1937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B96D6-620B-4C8B-97E7-B2F61577B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1" y="3038713"/>
            <a:ext cx="6476378" cy="1416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395AB-39E5-4DC1-8330-FD0D923F3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1" y="4455681"/>
            <a:ext cx="4167037" cy="1877543"/>
          </a:xfrm>
          <a:prstGeom prst="rect">
            <a:avLst/>
          </a:prstGeom>
        </p:spPr>
      </p:pic>
      <p:sp>
        <p:nvSpPr>
          <p:cNvPr id="11" name="Up Arrow 4">
            <a:extLst>
              <a:ext uri="{FF2B5EF4-FFF2-40B4-BE49-F238E27FC236}">
                <a16:creationId xmlns:a16="http://schemas.microsoft.com/office/drawing/2014/main" id="{E35EBE1B-9321-4761-BA5C-457D57E7BDA3}"/>
              </a:ext>
            </a:extLst>
          </p:cNvPr>
          <p:cNvSpPr/>
          <p:nvPr/>
        </p:nvSpPr>
        <p:spPr>
          <a:xfrm rot="5400000">
            <a:off x="4823853" y="-198345"/>
            <a:ext cx="586406" cy="3053666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 Arrow 4">
            <a:extLst>
              <a:ext uri="{FF2B5EF4-FFF2-40B4-BE49-F238E27FC236}">
                <a16:creationId xmlns:a16="http://schemas.microsoft.com/office/drawing/2014/main" id="{5F33862F-F596-4C1C-AE21-86684B5D3795}"/>
              </a:ext>
            </a:extLst>
          </p:cNvPr>
          <p:cNvSpPr/>
          <p:nvPr/>
        </p:nvSpPr>
        <p:spPr>
          <a:xfrm rot="5400000">
            <a:off x="3970789" y="3030837"/>
            <a:ext cx="586406" cy="1347538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86FFB0AF-ACC2-4E2F-A892-631E34894B63}"/>
              </a:ext>
            </a:extLst>
          </p:cNvPr>
          <p:cNvSpPr/>
          <p:nvPr/>
        </p:nvSpPr>
        <p:spPr>
          <a:xfrm>
            <a:off x="530110" y="2909833"/>
            <a:ext cx="3060113" cy="1545847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One diagram per stereotype is used to define the stereotyped relationships </a:t>
            </a:r>
            <a:r>
              <a:rPr lang="en-US" sz="2000" b="1" dirty="0">
                <a:solidFill>
                  <a:srgbClr val="FFFF00"/>
                </a:solidFill>
              </a:rPr>
              <a:t>from</a:t>
            </a:r>
            <a:r>
              <a:rPr lang="en-US" sz="2000" b="1" dirty="0"/>
              <a:t> this stereotype</a:t>
            </a:r>
            <a:endParaRPr lang="en-US" sz="2000" b="1" kern="1200" dirty="0"/>
          </a:p>
        </p:txBody>
      </p:sp>
      <p:sp>
        <p:nvSpPr>
          <p:cNvPr id="15" name="Up Arrow 4">
            <a:extLst>
              <a:ext uri="{FF2B5EF4-FFF2-40B4-BE49-F238E27FC236}">
                <a16:creationId xmlns:a16="http://schemas.microsoft.com/office/drawing/2014/main" id="{59F2901C-700C-49F2-A49A-0C36B7C30C5A}"/>
              </a:ext>
            </a:extLst>
          </p:cNvPr>
          <p:cNvSpPr/>
          <p:nvPr/>
        </p:nvSpPr>
        <p:spPr>
          <a:xfrm rot="7458003">
            <a:off x="3824861" y="4031202"/>
            <a:ext cx="586406" cy="1577527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 Arrow 4">
            <a:extLst>
              <a:ext uri="{FF2B5EF4-FFF2-40B4-BE49-F238E27FC236}">
                <a16:creationId xmlns:a16="http://schemas.microsoft.com/office/drawing/2014/main" id="{1E1F6EA6-7050-42D5-8EAF-4E741B168EA3}"/>
              </a:ext>
            </a:extLst>
          </p:cNvPr>
          <p:cNvSpPr/>
          <p:nvPr/>
        </p:nvSpPr>
        <p:spPr>
          <a:xfrm rot="3797624">
            <a:off x="3926100" y="1842504"/>
            <a:ext cx="586406" cy="1543481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74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1DAA8-DCD2-4E72-A8CC-9B179F09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508" y="1049659"/>
            <a:ext cx="4252343" cy="22848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Stereotyped Meta Constraints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03C104B-82EC-4F5B-A590-13FE816E79B1}"/>
              </a:ext>
            </a:extLst>
          </p:cNvPr>
          <p:cNvSpPr/>
          <p:nvPr/>
        </p:nvSpPr>
        <p:spPr>
          <a:xfrm>
            <a:off x="612287" y="1126156"/>
            <a:ext cx="3060112" cy="2204262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A </a:t>
            </a:r>
            <a:r>
              <a:rPr lang="en-US" sz="2000" b="1" dirty="0" err="1"/>
              <a:t>metaconstraint</a:t>
            </a:r>
            <a:r>
              <a:rPr lang="en-US" sz="2000" b="1" dirty="0"/>
              <a:t> relationship is used to apply </a:t>
            </a:r>
            <a:r>
              <a:rPr lang="en-US" sz="2000" b="1" dirty="0" err="1"/>
              <a:t>quicklink</a:t>
            </a:r>
            <a:r>
              <a:rPr lang="en-US" sz="2000" b="1" dirty="0"/>
              <a:t> rules when using the toolbox for creating relationships</a:t>
            </a:r>
            <a:endParaRPr lang="en-US" sz="2000" b="1" kern="1200" dirty="0"/>
          </a:p>
        </p:txBody>
      </p:sp>
      <p:sp>
        <p:nvSpPr>
          <p:cNvPr id="6" name="Up Arrow 4">
            <a:extLst>
              <a:ext uri="{FF2B5EF4-FFF2-40B4-BE49-F238E27FC236}">
                <a16:creationId xmlns:a16="http://schemas.microsoft.com/office/drawing/2014/main" id="{95799C82-0F06-4F40-A31A-AC3029194233}"/>
              </a:ext>
            </a:extLst>
          </p:cNvPr>
          <p:cNvSpPr/>
          <p:nvPr/>
        </p:nvSpPr>
        <p:spPr>
          <a:xfrm rot="5400000">
            <a:off x="4029264" y="3666491"/>
            <a:ext cx="586406" cy="1347538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538E58F5-35D5-447F-9A8B-87F8B5E16A46}"/>
              </a:ext>
            </a:extLst>
          </p:cNvPr>
          <p:cNvSpPr/>
          <p:nvPr/>
        </p:nvSpPr>
        <p:spPr>
          <a:xfrm>
            <a:off x="612286" y="3695761"/>
            <a:ext cx="3060113" cy="1545847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One diagram per </a:t>
            </a:r>
            <a:r>
              <a:rPr lang="en-US" sz="2000" b="1" dirty="0" err="1"/>
              <a:t>metaconstraint</a:t>
            </a:r>
            <a:r>
              <a:rPr lang="en-US" sz="2000" b="1" dirty="0"/>
              <a:t> is used to define the </a:t>
            </a:r>
            <a:r>
              <a:rPr lang="en-US" sz="2000" b="1" dirty="0">
                <a:solidFill>
                  <a:srgbClr val="FFFF00"/>
                </a:solidFill>
              </a:rPr>
              <a:t>source(s)</a:t>
            </a:r>
            <a:r>
              <a:rPr lang="en-US" sz="2000" b="1" dirty="0"/>
              <a:t> of relationships</a:t>
            </a:r>
            <a:endParaRPr lang="en-US" sz="2000" b="1" kern="1200" dirty="0"/>
          </a:p>
        </p:txBody>
      </p:sp>
      <p:sp>
        <p:nvSpPr>
          <p:cNvPr id="11" name="Up Arrow 4">
            <a:extLst>
              <a:ext uri="{FF2B5EF4-FFF2-40B4-BE49-F238E27FC236}">
                <a16:creationId xmlns:a16="http://schemas.microsoft.com/office/drawing/2014/main" id="{6D20B34F-62BE-48ED-AA26-8AC145D0CE40}"/>
              </a:ext>
            </a:extLst>
          </p:cNvPr>
          <p:cNvSpPr/>
          <p:nvPr/>
        </p:nvSpPr>
        <p:spPr>
          <a:xfrm rot="6380503">
            <a:off x="3990066" y="4612213"/>
            <a:ext cx="586406" cy="1577527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 Arrow 4">
            <a:extLst>
              <a:ext uri="{FF2B5EF4-FFF2-40B4-BE49-F238E27FC236}">
                <a16:creationId xmlns:a16="http://schemas.microsoft.com/office/drawing/2014/main" id="{282D8749-ADAA-4FC0-9C80-12AC0183F063}"/>
              </a:ext>
            </a:extLst>
          </p:cNvPr>
          <p:cNvSpPr/>
          <p:nvPr/>
        </p:nvSpPr>
        <p:spPr>
          <a:xfrm rot="2249895">
            <a:off x="3693803" y="2451828"/>
            <a:ext cx="586406" cy="1543481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26AD5-EFEB-49B6-BC42-258865F41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663" y="3749085"/>
            <a:ext cx="6591300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CBAB35-8E09-4BE9-B2C4-815A76A48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63" y="5172722"/>
            <a:ext cx="6019800" cy="1200150"/>
          </a:xfrm>
          <a:prstGeom prst="rect">
            <a:avLst/>
          </a:prstGeom>
        </p:spPr>
      </p:pic>
      <p:sp>
        <p:nvSpPr>
          <p:cNvPr id="13" name="Up Arrow 4">
            <a:extLst>
              <a:ext uri="{FF2B5EF4-FFF2-40B4-BE49-F238E27FC236}">
                <a16:creationId xmlns:a16="http://schemas.microsoft.com/office/drawing/2014/main" id="{A09BC517-5865-4F5B-91C0-19CFF8B89C4E}"/>
              </a:ext>
            </a:extLst>
          </p:cNvPr>
          <p:cNvSpPr/>
          <p:nvPr/>
        </p:nvSpPr>
        <p:spPr>
          <a:xfrm rot="5400000">
            <a:off x="3579751" y="1654481"/>
            <a:ext cx="586406" cy="401109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00B996-4273-43FF-92E6-16E5D73F5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352" y="1016519"/>
            <a:ext cx="3760939" cy="2284841"/>
          </a:xfrm>
          <a:prstGeom prst="rect">
            <a:avLst/>
          </a:prstGeom>
        </p:spPr>
      </p:pic>
      <p:sp>
        <p:nvSpPr>
          <p:cNvPr id="15" name="Up Arrow 4">
            <a:extLst>
              <a:ext uri="{FF2B5EF4-FFF2-40B4-BE49-F238E27FC236}">
                <a16:creationId xmlns:a16="http://schemas.microsoft.com/office/drawing/2014/main" id="{09AAAC2F-D130-4DBE-82CD-0C39B5F1E769}"/>
              </a:ext>
            </a:extLst>
          </p:cNvPr>
          <p:cNvSpPr/>
          <p:nvPr/>
        </p:nvSpPr>
        <p:spPr>
          <a:xfrm rot="4082015">
            <a:off x="5750409" y="288471"/>
            <a:ext cx="586406" cy="5358040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36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View Specifications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7C6000AE-24C4-4966-9B05-F464887E8A2F}"/>
              </a:ext>
            </a:extLst>
          </p:cNvPr>
          <p:cNvSpPr/>
          <p:nvPr/>
        </p:nvSpPr>
        <p:spPr>
          <a:xfrm>
            <a:off x="530110" y="1202322"/>
            <a:ext cx="3060112" cy="2755271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A </a:t>
            </a:r>
            <a:r>
              <a:rPr lang="en-US" sz="2000" b="1" dirty="0">
                <a:solidFill>
                  <a:srgbClr val="FFFF00"/>
                </a:solidFill>
              </a:rPr>
              <a:t>view specification </a:t>
            </a:r>
            <a:r>
              <a:rPr lang="en-US" sz="2000" b="1" dirty="0"/>
              <a:t>is used to define a viewpoint with a specific subset of elements / relationships from a toolbox associated with a custom diagram</a:t>
            </a:r>
            <a:endParaRPr lang="en-US" sz="2000" b="1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91AC4-C9F4-4397-8AFD-43FCCD635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958" y="886127"/>
            <a:ext cx="6460206" cy="5500019"/>
          </a:xfrm>
          <a:prstGeom prst="rect">
            <a:avLst/>
          </a:prstGeom>
        </p:spPr>
      </p:pic>
      <p:sp>
        <p:nvSpPr>
          <p:cNvPr id="6" name="Freeform 8">
            <a:extLst>
              <a:ext uri="{FF2B5EF4-FFF2-40B4-BE49-F238E27FC236}">
                <a16:creationId xmlns:a16="http://schemas.microsoft.com/office/drawing/2014/main" id="{5FF89528-175F-452B-9670-06FD37EA13E1}"/>
              </a:ext>
            </a:extLst>
          </p:cNvPr>
          <p:cNvSpPr/>
          <p:nvPr/>
        </p:nvSpPr>
        <p:spPr>
          <a:xfrm>
            <a:off x="530110" y="4235116"/>
            <a:ext cx="3060112" cy="1164662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This is modelled using an </a:t>
            </a:r>
            <a:r>
              <a:rPr lang="en-US" sz="2000" b="1" dirty="0">
                <a:solidFill>
                  <a:srgbClr val="FFFF00"/>
                </a:solidFill>
              </a:rPr>
              <a:t>exposes</a:t>
            </a:r>
            <a:r>
              <a:rPr lang="en-US" sz="2000" b="1" dirty="0"/>
              <a:t> relationship</a:t>
            </a:r>
            <a:endParaRPr lang="en-US" sz="2000" b="1" kern="1200" dirty="0"/>
          </a:p>
        </p:txBody>
      </p:sp>
      <p:sp>
        <p:nvSpPr>
          <p:cNvPr id="7" name="Up Arrow 4">
            <a:extLst>
              <a:ext uri="{FF2B5EF4-FFF2-40B4-BE49-F238E27FC236}">
                <a16:creationId xmlns:a16="http://schemas.microsoft.com/office/drawing/2014/main" id="{09B45857-7C25-4AF2-B4DC-376D14B22328}"/>
              </a:ext>
            </a:extLst>
          </p:cNvPr>
          <p:cNvSpPr/>
          <p:nvPr/>
        </p:nvSpPr>
        <p:spPr>
          <a:xfrm rot="5400000">
            <a:off x="3845660" y="1738113"/>
            <a:ext cx="586406" cy="1097281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4">
            <a:extLst>
              <a:ext uri="{FF2B5EF4-FFF2-40B4-BE49-F238E27FC236}">
                <a16:creationId xmlns:a16="http://schemas.microsoft.com/office/drawing/2014/main" id="{EB2D3EC3-06C4-48AF-B4E6-91FE2D5BD539}"/>
              </a:ext>
            </a:extLst>
          </p:cNvPr>
          <p:cNvSpPr/>
          <p:nvPr/>
        </p:nvSpPr>
        <p:spPr>
          <a:xfrm rot="5400000">
            <a:off x="3619466" y="4438311"/>
            <a:ext cx="586406" cy="644894"/>
          </a:xfrm>
          <a:prstGeom prst="up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72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Demonstration</a:t>
            </a:r>
          </a:p>
        </p:txBody>
      </p:sp>
      <p:pic>
        <p:nvPicPr>
          <p:cNvPr id="5" name="Picture 4" descr="Team:Wageningen UR/Demonstrate - 2017.igem.or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47" y="1529273"/>
            <a:ext cx="5724069" cy="40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439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7262A3-B9A2-4A92-97A2-4C688CFDC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1D65D-6A3B-48D5-A767-733A163FC9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 MDG Defined</a:t>
            </a:r>
          </a:p>
          <a:p>
            <a:r>
              <a:rPr lang="en-GB" dirty="0"/>
              <a:t>The Typical Contents of an MDG</a:t>
            </a:r>
          </a:p>
          <a:p>
            <a:r>
              <a:rPr lang="en-GB" dirty="0"/>
              <a:t>Extras that can be Added to Make an MDG “Sing &amp; Dance”</a:t>
            </a:r>
          </a:p>
          <a:p>
            <a:r>
              <a:rPr lang="en-GB" dirty="0"/>
              <a:t>Workflow for the Development of an MDG</a:t>
            </a:r>
          </a:p>
          <a:p>
            <a:r>
              <a:rPr lang="en-GB" dirty="0"/>
              <a:t>Recommended Folder Structure / Names for MDG Files</a:t>
            </a:r>
          </a:p>
          <a:p>
            <a:r>
              <a:rPr lang="en-GB" dirty="0"/>
              <a:t>An Example MDG</a:t>
            </a:r>
          </a:p>
          <a:p>
            <a:r>
              <a:rPr lang="en-GB" dirty="0"/>
              <a:t>Demonstration of of an MDG</a:t>
            </a:r>
          </a:p>
          <a:p>
            <a:r>
              <a:rPr lang="en-GB" dirty="0"/>
              <a:t>Questions &amp; Answers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F044B4-5CAB-4C23-AFBD-540F2AB5DC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6869428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Questions?</a:t>
            </a:r>
          </a:p>
        </p:txBody>
      </p:sp>
      <p:pic>
        <p:nvPicPr>
          <p:cNvPr id="3" name="Picture 2" descr="MSS: Bring us your burning science ques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39" y="1398954"/>
            <a:ext cx="439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296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What is an MDG?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7AD031D-52DC-4128-B176-1723FC61AF92}"/>
              </a:ext>
            </a:extLst>
          </p:cNvPr>
          <p:cNvCxnSpPr>
            <a:cxnSpLocks/>
            <a:stCxn id="24" idx="2"/>
            <a:endCxn id="31" idx="1"/>
          </p:cNvCxnSpPr>
          <p:nvPr/>
        </p:nvCxnSpPr>
        <p:spPr>
          <a:xfrm rot="16200000" flipH="1">
            <a:off x="2653518" y="3367768"/>
            <a:ext cx="1676977" cy="1799438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DD2A60B-1594-45A1-8CE0-981ED439FAD8}"/>
              </a:ext>
            </a:extLst>
          </p:cNvPr>
          <p:cNvSpPr/>
          <p:nvPr/>
        </p:nvSpPr>
        <p:spPr>
          <a:xfrm>
            <a:off x="792848" y="1783337"/>
            <a:ext cx="3598877" cy="1645662"/>
          </a:xfrm>
          <a:prstGeom prst="rect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 Metamodel Definition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E8E486-9978-40E2-8059-4AC7B5B1DCD5}"/>
              </a:ext>
            </a:extLst>
          </p:cNvPr>
          <p:cNvSpPr/>
          <p:nvPr/>
        </p:nvSpPr>
        <p:spPr>
          <a:xfrm>
            <a:off x="4391725" y="4283145"/>
            <a:ext cx="3598877" cy="1645662"/>
          </a:xfrm>
          <a:prstGeom prst="rect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Elements &amp; Relationships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F05DA3-7FBD-42C9-879F-AA63A8371C3E}"/>
              </a:ext>
            </a:extLst>
          </p:cNvPr>
          <p:cNvSpPr/>
          <p:nvPr/>
        </p:nvSpPr>
        <p:spPr>
          <a:xfrm>
            <a:off x="7990602" y="1783337"/>
            <a:ext cx="3598877" cy="1645662"/>
          </a:xfrm>
          <a:prstGeom prst="rect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 Complete Modelling Environment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96A263F-0104-42C2-9ECE-7F3401D556F7}"/>
              </a:ext>
            </a:extLst>
          </p:cNvPr>
          <p:cNvCxnSpPr>
            <a:stCxn id="24" idx="3"/>
            <a:endCxn id="32" idx="1"/>
          </p:cNvCxnSpPr>
          <p:nvPr/>
        </p:nvCxnSpPr>
        <p:spPr>
          <a:xfrm>
            <a:off x="4391725" y="2606168"/>
            <a:ext cx="3598877" cy="0"/>
          </a:xfrm>
          <a:prstGeom prst="straightConnector1">
            <a:avLst/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47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What Must be in an MDG?</a:t>
            </a:r>
          </a:p>
        </p:txBody>
      </p:sp>
      <p:sp>
        <p:nvSpPr>
          <p:cNvPr id="4" name="Freeform 3"/>
          <p:cNvSpPr/>
          <p:nvPr/>
        </p:nvSpPr>
        <p:spPr>
          <a:xfrm>
            <a:off x="838200" y="1242227"/>
            <a:ext cx="10515599" cy="1049641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A profile</a:t>
            </a:r>
          </a:p>
        </p:txBody>
      </p:sp>
      <p:sp>
        <p:nvSpPr>
          <p:cNvPr id="5" name="Freeform 4"/>
          <p:cNvSpPr/>
          <p:nvPr/>
        </p:nvSpPr>
        <p:spPr>
          <a:xfrm>
            <a:off x="838199" y="2614393"/>
            <a:ext cx="10515599" cy="826024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One or more stereotypes (extends a </a:t>
            </a:r>
            <a:r>
              <a:rPr lang="en-US" sz="3200" b="1" kern="1200" dirty="0" err="1"/>
              <a:t>Metaclass</a:t>
            </a:r>
            <a:r>
              <a:rPr lang="en-US" sz="3200" b="1" kern="1200" dirty="0"/>
              <a:t>)</a:t>
            </a:r>
          </a:p>
        </p:txBody>
      </p:sp>
      <p:sp>
        <p:nvSpPr>
          <p:cNvPr id="6" name="Freeform 5"/>
          <p:cNvSpPr/>
          <p:nvPr/>
        </p:nvSpPr>
        <p:spPr>
          <a:xfrm>
            <a:off x="838199" y="3816463"/>
            <a:ext cx="4396411" cy="1089983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One or more attributes</a:t>
            </a:r>
          </a:p>
        </p:txBody>
      </p:sp>
      <p:sp>
        <p:nvSpPr>
          <p:cNvPr id="7" name="Freeform 6"/>
          <p:cNvSpPr/>
          <p:nvPr/>
        </p:nvSpPr>
        <p:spPr>
          <a:xfrm>
            <a:off x="6957387" y="3814229"/>
            <a:ext cx="4396411" cy="2295930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String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/>
              <a:t>Enumeration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Pre-defined Tagged Values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234610" y="3993161"/>
            <a:ext cx="1722777" cy="738230"/>
          </a:xfrm>
          <a:prstGeom prst="right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Typed by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623FEAC-A88C-42D0-A6BD-8667A7444B5B}"/>
              </a:ext>
            </a:extLst>
          </p:cNvPr>
          <p:cNvSpPr/>
          <p:nvPr/>
        </p:nvSpPr>
        <p:spPr>
          <a:xfrm>
            <a:off x="838199" y="5108504"/>
            <a:ext cx="2903291" cy="1001655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rgbClr val="FFFF00"/>
                </a:solidFill>
              </a:rPr>
              <a:t>Shapescript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7447F737-5FCF-41C1-89C3-A6A114F5C630}"/>
              </a:ext>
            </a:extLst>
          </p:cNvPr>
          <p:cNvSpPr/>
          <p:nvPr/>
        </p:nvSpPr>
        <p:spPr>
          <a:xfrm>
            <a:off x="3897793" y="5102703"/>
            <a:ext cx="1336817" cy="1001655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rgbClr val="FFFF00"/>
                </a:solidFill>
              </a:rPr>
              <a:t>Icon</a:t>
            </a:r>
          </a:p>
        </p:txBody>
      </p:sp>
      <p:sp>
        <p:nvSpPr>
          <p:cNvPr id="11" name="Right Arrow 7">
            <a:extLst>
              <a:ext uri="{FF2B5EF4-FFF2-40B4-BE49-F238E27FC236}">
                <a16:creationId xmlns:a16="http://schemas.microsoft.com/office/drawing/2014/main" id="{941D6B5F-B676-4D44-B615-62851E14CD3C}"/>
              </a:ext>
            </a:extLst>
          </p:cNvPr>
          <p:cNvSpPr/>
          <p:nvPr/>
        </p:nvSpPr>
        <p:spPr>
          <a:xfrm rot="5400000">
            <a:off x="1026023" y="2238139"/>
            <a:ext cx="322524" cy="429988"/>
          </a:xfrm>
          <a:prstGeom prst="right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2" name="Right Arrow 7">
            <a:extLst>
              <a:ext uri="{FF2B5EF4-FFF2-40B4-BE49-F238E27FC236}">
                <a16:creationId xmlns:a16="http://schemas.microsoft.com/office/drawing/2014/main" id="{E248C63B-A997-4F81-A1E7-68AF88E454C6}"/>
              </a:ext>
            </a:extLst>
          </p:cNvPr>
          <p:cNvSpPr/>
          <p:nvPr/>
        </p:nvSpPr>
        <p:spPr>
          <a:xfrm rot="5400000">
            <a:off x="1000379" y="3412331"/>
            <a:ext cx="373811" cy="429988"/>
          </a:xfrm>
          <a:prstGeom prst="right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3" name="Right Arrow 7">
            <a:extLst>
              <a:ext uri="{FF2B5EF4-FFF2-40B4-BE49-F238E27FC236}">
                <a16:creationId xmlns:a16="http://schemas.microsoft.com/office/drawing/2014/main" id="{BEF8E512-3093-4C12-865F-74A296E73430}"/>
              </a:ext>
            </a:extLst>
          </p:cNvPr>
          <p:cNvSpPr/>
          <p:nvPr/>
        </p:nvSpPr>
        <p:spPr>
          <a:xfrm rot="5400000">
            <a:off x="773109" y="4064850"/>
            <a:ext cx="1663057" cy="429988"/>
          </a:xfrm>
          <a:prstGeom prst="right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4" name="Right Arrow 7">
            <a:extLst>
              <a:ext uri="{FF2B5EF4-FFF2-40B4-BE49-F238E27FC236}">
                <a16:creationId xmlns:a16="http://schemas.microsoft.com/office/drawing/2014/main" id="{B11C1AAE-C2F9-4E7F-84BD-69E7FE8970EF}"/>
              </a:ext>
            </a:extLst>
          </p:cNvPr>
          <p:cNvSpPr/>
          <p:nvPr/>
        </p:nvSpPr>
        <p:spPr>
          <a:xfrm rot="5400000">
            <a:off x="4006654" y="4056183"/>
            <a:ext cx="1663056" cy="429988"/>
          </a:xfrm>
          <a:prstGeom prst="right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53059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What Should be in an MDG?</a:t>
            </a:r>
          </a:p>
        </p:txBody>
      </p:sp>
      <p:sp>
        <p:nvSpPr>
          <p:cNvPr id="5" name="Freeform 4"/>
          <p:cNvSpPr/>
          <p:nvPr/>
        </p:nvSpPr>
        <p:spPr>
          <a:xfrm>
            <a:off x="838199" y="1463230"/>
            <a:ext cx="10515599" cy="1101206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500" b="1" kern="1200" dirty="0"/>
              <a:t>One or more custom toolboxes</a:t>
            </a:r>
          </a:p>
        </p:txBody>
      </p:sp>
      <p:sp>
        <p:nvSpPr>
          <p:cNvPr id="9" name="Freeform 8"/>
          <p:cNvSpPr/>
          <p:nvPr/>
        </p:nvSpPr>
        <p:spPr>
          <a:xfrm>
            <a:off x="838198" y="2873054"/>
            <a:ext cx="10515599" cy="1101206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500" b="1" kern="1200" dirty="0"/>
              <a:t>One or more custom diagrams</a:t>
            </a:r>
          </a:p>
        </p:txBody>
      </p:sp>
    </p:spTree>
    <p:extLst>
      <p:ext uri="{BB962C8B-B14F-4D97-AF65-F5344CB8AC3E}">
        <p14:creationId xmlns:p14="http://schemas.microsoft.com/office/powerpoint/2010/main" val="3476519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MDG – Extra ‘Goodies’</a:t>
            </a:r>
          </a:p>
        </p:txBody>
      </p:sp>
      <p:sp>
        <p:nvSpPr>
          <p:cNvPr id="9" name="Freeform 8"/>
          <p:cNvSpPr/>
          <p:nvPr/>
        </p:nvSpPr>
        <p:spPr>
          <a:xfrm>
            <a:off x="838199" y="1209074"/>
            <a:ext cx="4767471" cy="2938227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/>
              <a:t>Meta Relationship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/>
              <a:t>Stereotype Relationship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/>
              <a:t>Meta Constraint</a:t>
            </a:r>
            <a:endParaRPr lang="en-US" sz="40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6503499" y="1209074"/>
            <a:ext cx="5522847" cy="1794806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/>
              <a:t>Defines </a:t>
            </a:r>
            <a:r>
              <a:rPr lang="en-US" sz="4000" b="1" dirty="0" err="1"/>
              <a:t>Quicklink</a:t>
            </a:r>
            <a:r>
              <a:rPr lang="en-US" sz="4000" b="1" dirty="0"/>
              <a:t> rules</a:t>
            </a:r>
            <a:endParaRPr lang="en-US" sz="4000" b="1" kern="1200" dirty="0"/>
          </a:p>
        </p:txBody>
      </p:sp>
      <p:sp>
        <p:nvSpPr>
          <p:cNvPr id="8" name="Right Arrow 7"/>
          <p:cNvSpPr/>
          <p:nvPr/>
        </p:nvSpPr>
        <p:spPr>
          <a:xfrm>
            <a:off x="5772975" y="1864161"/>
            <a:ext cx="559901" cy="484632"/>
          </a:xfrm>
          <a:prstGeom prst="right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65DC9AB5-76DB-499A-B0D1-704975FEEA69}"/>
              </a:ext>
            </a:extLst>
          </p:cNvPr>
          <p:cNvSpPr/>
          <p:nvPr/>
        </p:nvSpPr>
        <p:spPr>
          <a:xfrm>
            <a:off x="838198" y="4446891"/>
            <a:ext cx="4767472" cy="1152076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/>
              <a:t>View Specification</a:t>
            </a:r>
            <a:endParaRPr lang="en-US" sz="4000" b="1" kern="1200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E36D1D5C-0B05-4218-A458-51260D907AFF}"/>
              </a:ext>
            </a:extLst>
          </p:cNvPr>
          <p:cNvSpPr/>
          <p:nvPr/>
        </p:nvSpPr>
        <p:spPr>
          <a:xfrm>
            <a:off x="6503500" y="4446892"/>
            <a:ext cx="5522847" cy="1794806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/>
              <a:t>Defines a custom diagram with a </a:t>
            </a:r>
            <a:r>
              <a:rPr lang="en-US" sz="4000" b="1" dirty="0" err="1"/>
              <a:t>subsetted</a:t>
            </a:r>
            <a:r>
              <a:rPr lang="en-US" sz="4000" b="1" dirty="0"/>
              <a:t> toolbox</a:t>
            </a:r>
            <a:endParaRPr lang="en-US" sz="4000" b="1" kern="1200" dirty="0"/>
          </a:p>
        </p:txBody>
      </p:sp>
      <p:sp>
        <p:nvSpPr>
          <p:cNvPr id="12" name="Right Arrow 5">
            <a:extLst>
              <a:ext uri="{FF2B5EF4-FFF2-40B4-BE49-F238E27FC236}">
                <a16:creationId xmlns:a16="http://schemas.microsoft.com/office/drawing/2014/main" id="{01580221-E4EC-43B9-B226-C6052CA51DAF}"/>
              </a:ext>
            </a:extLst>
          </p:cNvPr>
          <p:cNvSpPr/>
          <p:nvPr/>
        </p:nvSpPr>
        <p:spPr>
          <a:xfrm>
            <a:off x="5774634" y="4791620"/>
            <a:ext cx="559901" cy="484632"/>
          </a:xfrm>
          <a:prstGeom prst="rightArrow">
            <a:avLst/>
          </a:prstGeom>
          <a:solidFill>
            <a:srgbClr val="01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38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MDG – Optional Extras</a:t>
            </a:r>
          </a:p>
        </p:txBody>
      </p:sp>
      <p:sp>
        <p:nvSpPr>
          <p:cNvPr id="4" name="Freeform 3"/>
          <p:cNvSpPr/>
          <p:nvPr/>
        </p:nvSpPr>
        <p:spPr>
          <a:xfrm>
            <a:off x="838200" y="1338477"/>
            <a:ext cx="10515599" cy="1049641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Images, Scripts </a:t>
            </a:r>
            <a:r>
              <a:rPr lang="en-US" sz="3200" b="1" dirty="0"/>
              <a:t>&amp; </a:t>
            </a:r>
            <a:r>
              <a:rPr lang="en-US" sz="3200" b="1" kern="1200" dirty="0"/>
              <a:t>Pre-defined Searches</a:t>
            </a:r>
          </a:p>
        </p:txBody>
      </p:sp>
      <p:sp>
        <p:nvSpPr>
          <p:cNvPr id="5" name="Freeform 4"/>
          <p:cNvSpPr/>
          <p:nvPr/>
        </p:nvSpPr>
        <p:spPr>
          <a:xfrm>
            <a:off x="838199" y="2549908"/>
            <a:ext cx="10515599" cy="1730543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Doc Gen Templates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/>
              <a:t>Code Generation Templates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MDA Templates</a:t>
            </a:r>
          </a:p>
        </p:txBody>
      </p:sp>
      <p:sp>
        <p:nvSpPr>
          <p:cNvPr id="9" name="Freeform 8"/>
          <p:cNvSpPr/>
          <p:nvPr/>
        </p:nvSpPr>
        <p:spPr>
          <a:xfrm>
            <a:off x="838198" y="4509694"/>
            <a:ext cx="10515599" cy="1101206"/>
          </a:xfrm>
          <a:custGeom>
            <a:avLst/>
            <a:gdLst>
              <a:gd name="connsiteX0" fmla="*/ 0 w 3577893"/>
              <a:gd name="connsiteY0" fmla="*/ 0 h 2146736"/>
              <a:gd name="connsiteX1" fmla="*/ 3577893 w 3577893"/>
              <a:gd name="connsiteY1" fmla="*/ 0 h 2146736"/>
              <a:gd name="connsiteX2" fmla="*/ 3577893 w 3577893"/>
              <a:gd name="connsiteY2" fmla="*/ 2146736 h 2146736"/>
              <a:gd name="connsiteX3" fmla="*/ 0 w 3577893"/>
              <a:gd name="connsiteY3" fmla="*/ 2146736 h 2146736"/>
              <a:gd name="connsiteX4" fmla="*/ 0 w 3577893"/>
              <a:gd name="connsiteY4" fmla="*/ 0 h 21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893" h="2146736">
                <a:moveTo>
                  <a:pt x="0" y="0"/>
                </a:moveTo>
                <a:lnTo>
                  <a:pt x="3577893" y="0"/>
                </a:lnTo>
                <a:lnTo>
                  <a:pt x="3577893" y="2146736"/>
                </a:lnTo>
                <a:lnTo>
                  <a:pt x="0" y="2146736"/>
                </a:lnTo>
                <a:lnTo>
                  <a:pt x="0" y="0"/>
                </a:lnTo>
                <a:close/>
              </a:path>
            </a:pathLst>
          </a:cu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/>
              <a:t>Workspace Layouts, Model Views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rgbClr val="FFFF00"/>
                </a:solidFill>
              </a:rPr>
              <a:t>Model Wizards</a:t>
            </a:r>
            <a:r>
              <a:rPr lang="en-US" sz="3200" b="1" kern="12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68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Workflow for Building a Basic MDG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002322" y="984456"/>
            <a:ext cx="914400" cy="301752"/>
          </a:xfrm>
          <a:prstGeom prst="flowChartTerminator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505557" y="1632522"/>
            <a:ext cx="1907931" cy="612648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Define the Meta model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505555" y="2518085"/>
            <a:ext cx="1907931" cy="1232749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Ensure MDG Technology Builder is in your Perspective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05557" y="4007429"/>
            <a:ext cx="1907931" cy="1827816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Create a new Repository and structure using the MDG Technology Builder Wizard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888270" y="984456"/>
            <a:ext cx="1907931" cy="126609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Define any Tagged Values (Date, Memo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2888271" y="2518085"/>
            <a:ext cx="1907931" cy="897801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Define any Enumerations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888270" y="3747179"/>
            <a:ext cx="1907931" cy="2002679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 each element in the Meta model: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Add a stereotype to the Profile diagram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5411662" y="973099"/>
            <a:ext cx="1907931" cy="2002679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 each element in the Meta model: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Add the tagged values</a:t>
            </a:r>
          </a:p>
          <a:p>
            <a:pPr algn="ctr"/>
            <a:r>
              <a:rPr lang="en-GB" dirty="0"/>
              <a:t>and </a:t>
            </a:r>
            <a:r>
              <a:rPr lang="en-GB" dirty="0" err="1"/>
              <a:t>Shapescript</a:t>
            </a:r>
            <a:endParaRPr lang="en-GB" dirty="0"/>
          </a:p>
        </p:txBody>
      </p:sp>
      <p:sp>
        <p:nvSpPr>
          <p:cNvPr id="11" name="Flowchart: Process 10"/>
          <p:cNvSpPr/>
          <p:nvPr/>
        </p:nvSpPr>
        <p:spPr>
          <a:xfrm>
            <a:off x="5411661" y="3338228"/>
            <a:ext cx="1907931" cy="2002679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 each relationship in the Meta model: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Add a stereotype to the Profile diagram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7935053" y="979078"/>
            <a:ext cx="1907931" cy="126609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Define a Toolbox to contain all Elements and Relationships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7935052" y="2451413"/>
            <a:ext cx="1907931" cy="100366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Define a Diagram to use this toolbox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7935053" y="3680257"/>
            <a:ext cx="1907931" cy="100366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Save the Profile, Toolbox and Diagram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0201276" y="957371"/>
            <a:ext cx="1907931" cy="100366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Generate the MDG using an MTS file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10194007" y="2211613"/>
            <a:ext cx="1907931" cy="100366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Test the MDG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10698042" y="5970581"/>
            <a:ext cx="914400" cy="301752"/>
          </a:xfrm>
          <a:prstGeom prst="flowChartTerminator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cxnSp>
        <p:nvCxnSpPr>
          <p:cNvPr id="19" name="Elbow Connector 18"/>
          <p:cNvCxnSpPr>
            <a:stCxn id="3" idx="2"/>
            <a:endCxn id="4" idx="0"/>
          </p:cNvCxnSpPr>
          <p:nvPr/>
        </p:nvCxnSpPr>
        <p:spPr>
          <a:xfrm rot="16200000" flipH="1">
            <a:off x="1286365" y="1459364"/>
            <a:ext cx="346314" cy="1"/>
          </a:xfrm>
          <a:prstGeom prst="bentConnector3">
            <a:avLst/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4" idx="2"/>
            <a:endCxn id="5" idx="0"/>
          </p:cNvCxnSpPr>
          <p:nvPr/>
        </p:nvCxnSpPr>
        <p:spPr>
          <a:xfrm rot="5400000">
            <a:off x="1323065" y="2381626"/>
            <a:ext cx="272915" cy="2"/>
          </a:xfrm>
          <a:prstGeom prst="bentConnector3">
            <a:avLst/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5" idx="2"/>
            <a:endCxn id="6" idx="0"/>
          </p:cNvCxnSpPr>
          <p:nvPr/>
        </p:nvCxnSpPr>
        <p:spPr>
          <a:xfrm rot="16200000" flipH="1">
            <a:off x="1331225" y="3879130"/>
            <a:ext cx="256595" cy="2"/>
          </a:xfrm>
          <a:prstGeom prst="bentConnector3">
            <a:avLst/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7" idx="1"/>
          </p:cNvCxnSpPr>
          <p:nvPr/>
        </p:nvCxnSpPr>
        <p:spPr>
          <a:xfrm rot="5400000" flipH="1" flipV="1">
            <a:off x="65024" y="3012000"/>
            <a:ext cx="4217743" cy="1428747"/>
          </a:xfrm>
          <a:prstGeom prst="bentConnector4">
            <a:avLst>
              <a:gd name="adj1" fmla="val -5420"/>
              <a:gd name="adj2" fmla="val 83385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2"/>
            <a:endCxn id="8" idx="0"/>
          </p:cNvCxnSpPr>
          <p:nvPr/>
        </p:nvCxnSpPr>
        <p:spPr>
          <a:xfrm rot="16200000" flipH="1">
            <a:off x="3708468" y="2384315"/>
            <a:ext cx="267537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0" idx="2"/>
            <a:endCxn id="11" idx="0"/>
          </p:cNvCxnSpPr>
          <p:nvPr/>
        </p:nvCxnSpPr>
        <p:spPr>
          <a:xfrm rot="5400000">
            <a:off x="6184403" y="3157003"/>
            <a:ext cx="36245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2" idx="2"/>
            <a:endCxn id="13" idx="0"/>
          </p:cNvCxnSpPr>
          <p:nvPr/>
        </p:nvCxnSpPr>
        <p:spPr>
          <a:xfrm rot="5400000">
            <a:off x="8785898" y="2348291"/>
            <a:ext cx="206243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3" idx="2"/>
            <a:endCxn id="14" idx="0"/>
          </p:cNvCxnSpPr>
          <p:nvPr/>
        </p:nvCxnSpPr>
        <p:spPr>
          <a:xfrm rot="16200000" flipH="1">
            <a:off x="8776427" y="3567665"/>
            <a:ext cx="225182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2"/>
            <a:endCxn id="16" idx="0"/>
          </p:cNvCxnSpPr>
          <p:nvPr/>
        </p:nvCxnSpPr>
        <p:spPr>
          <a:xfrm rot="5400000">
            <a:off x="11026318" y="2082689"/>
            <a:ext cx="250580" cy="7269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cxnSpLocks/>
            <a:stCxn id="16" idx="2"/>
            <a:endCxn id="41" idx="0"/>
          </p:cNvCxnSpPr>
          <p:nvPr/>
        </p:nvCxnSpPr>
        <p:spPr>
          <a:xfrm rot="5400000">
            <a:off x="11022487" y="3340761"/>
            <a:ext cx="250973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8" idx="2"/>
            <a:endCxn id="9" idx="0"/>
          </p:cNvCxnSpPr>
          <p:nvPr/>
        </p:nvCxnSpPr>
        <p:spPr>
          <a:xfrm rot="5400000">
            <a:off x="3676591" y="3581532"/>
            <a:ext cx="331293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9" idx="2"/>
            <a:endCxn id="10" idx="1"/>
          </p:cNvCxnSpPr>
          <p:nvPr/>
        </p:nvCxnSpPr>
        <p:spPr>
          <a:xfrm rot="5400000" flipH="1" flipV="1">
            <a:off x="2739239" y="3077436"/>
            <a:ext cx="3775419" cy="1569426"/>
          </a:xfrm>
          <a:prstGeom prst="bentConnector4">
            <a:avLst>
              <a:gd name="adj1" fmla="val -6055"/>
              <a:gd name="adj2" fmla="val 80392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1" idx="2"/>
            <a:endCxn id="12" idx="1"/>
          </p:cNvCxnSpPr>
          <p:nvPr/>
        </p:nvCxnSpPr>
        <p:spPr>
          <a:xfrm rot="5400000" flipH="1" flipV="1">
            <a:off x="5285948" y="2691803"/>
            <a:ext cx="3728783" cy="1569426"/>
          </a:xfrm>
          <a:prstGeom prst="bentConnector4">
            <a:avLst>
              <a:gd name="adj1" fmla="val -6131"/>
              <a:gd name="adj2" fmla="val 80392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4" idx="2"/>
            <a:endCxn id="15" idx="1"/>
          </p:cNvCxnSpPr>
          <p:nvPr/>
        </p:nvCxnSpPr>
        <p:spPr>
          <a:xfrm rot="5400000" flipH="1" flipV="1">
            <a:off x="7932788" y="2415432"/>
            <a:ext cx="3224717" cy="1312257"/>
          </a:xfrm>
          <a:prstGeom prst="bentConnector4">
            <a:avLst>
              <a:gd name="adj1" fmla="val -7089"/>
              <a:gd name="adj2" fmla="val 86348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C2F6E638-F450-4657-B7F2-CCDFF36E498E}"/>
              </a:ext>
            </a:extLst>
          </p:cNvPr>
          <p:cNvSpPr/>
          <p:nvPr/>
        </p:nvSpPr>
        <p:spPr>
          <a:xfrm>
            <a:off x="10194009" y="4750063"/>
            <a:ext cx="1907931" cy="100366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Test the MDG</a:t>
            </a:r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61451273-4008-423F-AC9B-470C6E6B6110}"/>
              </a:ext>
            </a:extLst>
          </p:cNvPr>
          <p:cNvSpPr/>
          <p:nvPr/>
        </p:nvSpPr>
        <p:spPr>
          <a:xfrm>
            <a:off x="10194007" y="3466248"/>
            <a:ext cx="1907931" cy="100366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Define Quicklink Rules and View specifications</a:t>
            </a:r>
          </a:p>
        </p:txBody>
      </p:sp>
      <p:cxnSp>
        <p:nvCxnSpPr>
          <p:cNvPr id="47" name="Elbow Connector 43">
            <a:extLst>
              <a:ext uri="{FF2B5EF4-FFF2-40B4-BE49-F238E27FC236}">
                <a16:creationId xmlns:a16="http://schemas.microsoft.com/office/drawing/2014/main" id="{7BF59FB1-4925-4A00-BA24-77915D80AFD7}"/>
              </a:ext>
            </a:extLst>
          </p:cNvPr>
          <p:cNvCxnSpPr>
            <a:cxnSpLocks/>
            <a:stCxn id="41" idx="2"/>
            <a:endCxn id="40" idx="0"/>
          </p:cNvCxnSpPr>
          <p:nvPr/>
        </p:nvCxnSpPr>
        <p:spPr>
          <a:xfrm rot="16200000" flipH="1">
            <a:off x="11007898" y="4609985"/>
            <a:ext cx="280153" cy="2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3">
            <a:extLst>
              <a:ext uri="{FF2B5EF4-FFF2-40B4-BE49-F238E27FC236}">
                <a16:creationId xmlns:a16="http://schemas.microsoft.com/office/drawing/2014/main" id="{720FBDFC-A967-40DF-A55C-369FA850DF93}"/>
              </a:ext>
            </a:extLst>
          </p:cNvPr>
          <p:cNvCxnSpPr>
            <a:cxnSpLocks/>
            <a:stCxn id="40" idx="2"/>
            <a:endCxn id="17" idx="0"/>
          </p:cNvCxnSpPr>
          <p:nvPr/>
        </p:nvCxnSpPr>
        <p:spPr>
          <a:xfrm rot="16200000" flipH="1">
            <a:off x="11043180" y="5858519"/>
            <a:ext cx="216856" cy="7267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77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Workflow for Adding the ‘goodies’ to an MDG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2672024" y="1179626"/>
            <a:ext cx="914400" cy="301752"/>
          </a:xfrm>
          <a:prstGeom prst="flowChartTerminator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2159854" y="1827692"/>
            <a:ext cx="1907931" cy="989875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 any Meta Relationships to the Profile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159856" y="3070712"/>
            <a:ext cx="1907931" cy="1232749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 any Stereotyped Relationships to the Model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154742" y="1827692"/>
            <a:ext cx="1907931" cy="97496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Define the View Specifications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159855" y="4533892"/>
            <a:ext cx="1907931" cy="126609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 any Meta Constraints to the Model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5154740" y="3185255"/>
            <a:ext cx="1907931" cy="100366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Save the Profile, Toolbox and Diagram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5154739" y="4665107"/>
            <a:ext cx="1907931" cy="100366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Generate the MDG using an MTS file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7977083" y="1798991"/>
            <a:ext cx="1907931" cy="1003662"/>
          </a:xfrm>
          <a:prstGeom prst="flowChartProcess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Test the MDG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8473845" y="3536210"/>
            <a:ext cx="914400" cy="301752"/>
          </a:xfrm>
          <a:prstGeom prst="flowChartTerminator">
            <a:avLst/>
          </a:prstGeom>
          <a:solidFill>
            <a:srgbClr val="FF66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cxnSp>
        <p:nvCxnSpPr>
          <p:cNvPr id="19" name="Elbow Connector 18"/>
          <p:cNvCxnSpPr>
            <a:stCxn id="3" idx="2"/>
            <a:endCxn id="4" idx="0"/>
          </p:cNvCxnSpPr>
          <p:nvPr/>
        </p:nvCxnSpPr>
        <p:spPr>
          <a:xfrm rot="16200000" flipH="1">
            <a:off x="2956067" y="1654534"/>
            <a:ext cx="346314" cy="1"/>
          </a:xfrm>
          <a:prstGeom prst="bentConnector3">
            <a:avLst/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4" idx="2"/>
            <a:endCxn id="5" idx="0"/>
          </p:cNvCxnSpPr>
          <p:nvPr/>
        </p:nvCxnSpPr>
        <p:spPr>
          <a:xfrm rot="16200000" flipH="1">
            <a:off x="2987249" y="2944138"/>
            <a:ext cx="253145" cy="2"/>
          </a:xfrm>
          <a:prstGeom prst="bentConnector3">
            <a:avLst/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5" idx="2"/>
            <a:endCxn id="7" idx="0"/>
          </p:cNvCxnSpPr>
          <p:nvPr/>
        </p:nvCxnSpPr>
        <p:spPr>
          <a:xfrm rot="5400000">
            <a:off x="2998607" y="4418676"/>
            <a:ext cx="230431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2"/>
            <a:endCxn id="6" idx="1"/>
          </p:cNvCxnSpPr>
          <p:nvPr/>
        </p:nvCxnSpPr>
        <p:spPr>
          <a:xfrm rot="5400000" flipH="1" flipV="1">
            <a:off x="2391875" y="3037118"/>
            <a:ext cx="3484811" cy="2040921"/>
          </a:xfrm>
          <a:prstGeom prst="bentConnector4">
            <a:avLst>
              <a:gd name="adj1" fmla="val -6560"/>
              <a:gd name="adj2" fmla="val 73371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6" idx="2"/>
            <a:endCxn id="14" idx="0"/>
          </p:cNvCxnSpPr>
          <p:nvPr/>
        </p:nvCxnSpPr>
        <p:spPr>
          <a:xfrm rot="5400000">
            <a:off x="5917407" y="2993953"/>
            <a:ext cx="382601" cy="2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cxnSpLocks/>
            <a:stCxn id="14" idx="2"/>
            <a:endCxn id="15" idx="0"/>
          </p:cNvCxnSpPr>
          <p:nvPr/>
        </p:nvCxnSpPr>
        <p:spPr>
          <a:xfrm rot="5400000">
            <a:off x="5870611" y="4427012"/>
            <a:ext cx="47619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2"/>
            <a:endCxn id="17" idx="0"/>
          </p:cNvCxnSpPr>
          <p:nvPr/>
        </p:nvCxnSpPr>
        <p:spPr>
          <a:xfrm rot="5400000">
            <a:off x="8564269" y="3169429"/>
            <a:ext cx="733557" cy="4"/>
          </a:xfrm>
          <a:prstGeom prst="bentConnector3">
            <a:avLst>
              <a:gd name="adj1" fmla="val 50000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5" idx="2"/>
            <a:endCxn id="16" idx="1"/>
          </p:cNvCxnSpPr>
          <p:nvPr/>
        </p:nvCxnSpPr>
        <p:spPr>
          <a:xfrm rot="5400000" flipH="1" flipV="1">
            <a:off x="5358920" y="3050607"/>
            <a:ext cx="3367947" cy="1868378"/>
          </a:xfrm>
          <a:prstGeom prst="bentConnector4">
            <a:avLst>
              <a:gd name="adj1" fmla="val -6788"/>
              <a:gd name="adj2" fmla="val 75529"/>
            </a:avLst>
          </a:prstGeom>
          <a:ln w="38100">
            <a:solidFill>
              <a:srgbClr val="01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39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T 2019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93961"/>
      </a:accent1>
      <a:accent2>
        <a:srgbClr val="007CFF"/>
      </a:accent2>
      <a:accent3>
        <a:srgbClr val="FF9900"/>
      </a:accent3>
      <a:accent4>
        <a:srgbClr val="FF6633"/>
      </a:accent4>
      <a:accent5>
        <a:srgbClr val="B51DD6"/>
      </a:accent5>
      <a:accent6>
        <a:srgbClr val="AFC013"/>
      </a:accent6>
      <a:hlink>
        <a:srgbClr val="007CFF"/>
      </a:hlink>
      <a:folHlink>
        <a:srgbClr val="093961"/>
      </a:folHlink>
    </a:clrScheme>
    <a:fontScheme name="DT 2019">
      <a:majorFont>
        <a:latin typeface="Gilroy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C-Template 2019" id="{4CC075AD-C4EE-41B2-8A43-54F767C1AA1B}" vid="{5A366C53-94EE-421B-8A30-4E27EEA6DB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9E767F6DC1C44BF1F3522BFC9EEE3" ma:contentTypeVersion="2" ma:contentTypeDescription="Create a new document." ma:contentTypeScope="" ma:versionID="78cde07ee087024a1f5c4bbe4bf645d6">
  <xsd:schema xmlns:xsd="http://www.w3.org/2001/XMLSchema" xmlns:xs="http://www.w3.org/2001/XMLSchema" xmlns:p="http://schemas.microsoft.com/office/2006/metadata/properties" xmlns:ns2="c45716d5-616f-47eb-bcdc-d1890f29418c" targetNamespace="http://schemas.microsoft.com/office/2006/metadata/properties" ma:root="true" ma:fieldsID="a906a5329a01b11290934fcd84ea1d57" ns2:_="">
    <xsd:import namespace="c45716d5-616f-47eb-bcdc-d1890f2941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716d5-616f-47eb-bcdc-d1890f294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91EE-1636-42E0-950F-732DC2A483E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d20b5ae-b495-420a-8b16-47ca96f3136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8F61DA-92A7-4291-B096-229FC542BA8F}"/>
</file>

<file path=customXml/itemProps3.xml><?xml version="1.0" encoding="utf-8"?>
<ds:datastoreItem xmlns:ds="http://schemas.openxmlformats.org/officeDocument/2006/customXml" ds:itemID="{6D36BA19-E501-4C6B-9130-F8B5F8A79C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DTC-Template 2019</Template>
  <TotalTime>938</TotalTime>
  <Words>643</Words>
  <Application>Microsoft Office PowerPoint</Application>
  <PresentationFormat>Widescreen</PresentationFormat>
  <Paragraphs>136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Bahnschrift</vt:lpstr>
      <vt:lpstr>Calibri</vt:lpstr>
      <vt:lpstr>Gilroy ExtraBold</vt:lpstr>
      <vt:lpstr>Gilroy Light</vt:lpstr>
      <vt:lpstr>Roboto Light</vt:lpstr>
      <vt:lpstr>Office Theme</vt:lpstr>
      <vt:lpstr>PowerPoint Presentation</vt:lpstr>
      <vt:lpstr>PowerPoint Presentation</vt:lpstr>
      <vt:lpstr>What is an MDG?</vt:lpstr>
      <vt:lpstr>What Must be in an MDG?</vt:lpstr>
      <vt:lpstr>What Should be in an MDG?</vt:lpstr>
      <vt:lpstr>MDG – Extra ‘Goodies’</vt:lpstr>
      <vt:lpstr>MDG – Optional Extras</vt:lpstr>
      <vt:lpstr>Workflow for Building a Basic MDG</vt:lpstr>
      <vt:lpstr>Workflow for Adding the ‘goodies’ to an MDG</vt:lpstr>
      <vt:lpstr>Recommended Folder Structure / Names for MDG Files</vt:lpstr>
      <vt:lpstr>Example Meta Model</vt:lpstr>
      <vt:lpstr>Profile - Elements</vt:lpstr>
      <vt:lpstr>Profile - Relationships</vt:lpstr>
      <vt:lpstr>Toolbox Profile</vt:lpstr>
      <vt:lpstr>Diagram Profile</vt:lpstr>
      <vt:lpstr>Stereotyped Relationships</vt:lpstr>
      <vt:lpstr>Stereotyped Meta Constraints</vt:lpstr>
      <vt:lpstr>View Specifications</vt:lpstr>
      <vt:lpstr>Demonstration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Chudley</dc:creator>
  <cp:lastModifiedBy>Phil Chudley</cp:lastModifiedBy>
  <cp:revision>37</cp:revision>
  <cp:lastPrinted>2020-06-01T08:36:33Z</cp:lastPrinted>
  <dcterms:created xsi:type="dcterms:W3CDTF">2020-05-13T08:42:02Z</dcterms:created>
  <dcterms:modified xsi:type="dcterms:W3CDTF">2020-06-01T09:00:27Z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0x0101005BC9E767F6DC1C44BF1F3522BFC9EEE3</vt:lpwstr>
  </property>
</Properties>
</file>