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7"/>
  </p:notesMasterIdLst>
  <p:sldIdLst>
    <p:sldId id="256" r:id="rId2"/>
    <p:sldId id="261" r:id="rId3"/>
    <p:sldId id="305" r:id="rId4"/>
    <p:sldId id="301" r:id="rId5"/>
    <p:sldId id="295" r:id="rId6"/>
    <p:sldId id="296" r:id="rId7"/>
    <p:sldId id="297" r:id="rId8"/>
    <p:sldId id="294" r:id="rId9"/>
    <p:sldId id="281" r:id="rId10"/>
    <p:sldId id="282" r:id="rId11"/>
    <p:sldId id="262" r:id="rId12"/>
    <p:sldId id="260" r:id="rId13"/>
    <p:sldId id="266" r:id="rId14"/>
    <p:sldId id="264" r:id="rId15"/>
    <p:sldId id="263" r:id="rId16"/>
    <p:sldId id="257" r:id="rId17"/>
    <p:sldId id="258" r:id="rId18"/>
    <p:sldId id="259" r:id="rId19"/>
    <p:sldId id="272" r:id="rId20"/>
    <p:sldId id="271" r:id="rId21"/>
    <p:sldId id="275" r:id="rId22"/>
    <p:sldId id="276" r:id="rId23"/>
    <p:sldId id="277" r:id="rId24"/>
    <p:sldId id="278" r:id="rId25"/>
    <p:sldId id="304" r:id="rId26"/>
    <p:sldId id="268" r:id="rId27"/>
    <p:sldId id="298" r:id="rId28"/>
    <p:sldId id="269" r:id="rId29"/>
    <p:sldId id="270" r:id="rId30"/>
    <p:sldId id="303" r:id="rId31"/>
    <p:sldId id="288" r:id="rId32"/>
    <p:sldId id="299" r:id="rId33"/>
    <p:sldId id="286" r:id="rId34"/>
    <p:sldId id="302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00"/>
    <a:srgbClr val="026787"/>
    <a:srgbClr val="045677"/>
    <a:srgbClr val="446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3"/>
    <p:restoredTop sz="94508"/>
  </p:normalViewPr>
  <p:slideViewPr>
    <p:cSldViewPr snapToGrid="0" snapToObjects="1">
      <p:cViewPr>
        <p:scale>
          <a:sx n="120" d="100"/>
          <a:sy n="120" d="100"/>
        </p:scale>
        <p:origin x="84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41" Type="http://schemas.openxmlformats.org/officeDocument/2006/relationships/tableStyles" Target="tableStyles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61B15-E9E6-AB42-BB0D-529C17776515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19FD7-3B71-634B-A3F9-1CAA2A39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38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0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2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5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0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6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19FD7-3B71-634B-A3F9-1CAA2A392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3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71000">
              <a:srgbClr val="045677"/>
            </a:gs>
            <a:gs pos="86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8D4F5-BD8E-1946-8186-DF652A6F4DB0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EFBA-89A0-DB46-9405-FA4B5F40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63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7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27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mailto:doug@parallelagile.com" TargetMode="External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2000">
              <a:srgbClr val="045677"/>
            </a:gs>
            <a:gs pos="96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73881"/>
            <a:ext cx="6006172" cy="1345227"/>
          </a:xfrm>
          <a:ln>
            <a:noFill/>
          </a:ln>
        </p:spPr>
        <p:txBody>
          <a:bodyPr/>
          <a:lstStyle/>
          <a:p>
            <a:pPr algn="l"/>
            <a:r>
              <a:rPr lang="en-US" sz="2800" dirty="0" smtClean="0"/>
              <a:t>CodeBot UX: </a:t>
            </a:r>
            <a:br>
              <a:rPr lang="en-US" sz="2800" dirty="0" smtClean="0"/>
            </a:br>
            <a:r>
              <a:rPr lang="en-US" sz="2800" dirty="0" smtClean="0"/>
              <a:t>Generate code from EA wireframes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541" y="5030444"/>
            <a:ext cx="2849687" cy="111768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+mj-lt"/>
                <a:ea typeface="Al Bayan Plain" charset="-78"/>
                <a:cs typeface="Al Bayan Plain" charset="-78"/>
              </a:rPr>
              <a:t>Doug Rosenberg</a:t>
            </a:r>
          </a:p>
          <a:p>
            <a:pPr algn="ctr"/>
            <a:r>
              <a:rPr lang="en-US" dirty="0" smtClean="0">
                <a:latin typeface="+mj-lt"/>
                <a:ea typeface="Al Bayan Plain" charset="-78"/>
                <a:cs typeface="Al Bayan Plain" charset="-78"/>
              </a:rPr>
              <a:t>Parallel Agile, Inc.</a:t>
            </a:r>
            <a:endParaRPr lang="en-US" dirty="0">
              <a:latin typeface="+mj-lt"/>
              <a:ea typeface="Al Bayan Plain" charset="-78"/>
              <a:cs typeface="Al Bayan Plain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083626" cy="1662545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5" y="474269"/>
            <a:ext cx="2667416" cy="714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486" b="4802"/>
          <a:stretch/>
        </p:blipFill>
        <p:spPr>
          <a:xfrm>
            <a:off x="6100206" y="952676"/>
            <a:ext cx="6091794" cy="50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1. Update the domain model for Achievements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0593" r="14587" b="28408"/>
          <a:stretch/>
        </p:blipFill>
        <p:spPr>
          <a:xfrm>
            <a:off x="973758" y="2001419"/>
            <a:ext cx="10408616" cy="4856581"/>
          </a:xfrm>
        </p:spPr>
      </p:pic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27374" y="3951798"/>
            <a:ext cx="1280160" cy="1208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Re-generate the project from EA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8" t="41767" r="20045" b="33951"/>
          <a:stretch/>
        </p:blipFill>
        <p:spPr>
          <a:xfrm>
            <a:off x="1012721" y="2169991"/>
            <a:ext cx="10525363" cy="4348796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CodeBot builds database, API, API docs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2610" r="20636" b="25395"/>
          <a:stretch/>
        </p:blipFill>
        <p:spPr>
          <a:xfrm>
            <a:off x="765520" y="1983178"/>
            <a:ext cx="10618026" cy="4874822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seconds later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6974" r="20095" b="18319"/>
          <a:stretch/>
        </p:blipFill>
        <p:spPr>
          <a:xfrm>
            <a:off x="1027415" y="2116475"/>
            <a:ext cx="9616614" cy="4654195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You’ve got server-side code, client-side code, and API Docs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122" r="37202" b="52567"/>
          <a:stretch/>
        </p:blipFill>
        <p:spPr>
          <a:xfrm>
            <a:off x="2800472" y="1983178"/>
            <a:ext cx="9391527" cy="487199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686"/>
            <a:ext cx="2477728" cy="24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JavaScript client-side code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7576" r="42014" b="18646"/>
          <a:stretch/>
        </p:blipFill>
        <p:spPr>
          <a:xfrm>
            <a:off x="6786686" y="1983178"/>
            <a:ext cx="4372926" cy="484695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284" y="3519947"/>
            <a:ext cx="6086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class on the domain model is generated for both server side and client side</a:t>
            </a:r>
          </a:p>
          <a:p>
            <a:endParaRPr lang="en-US" dirty="0"/>
          </a:p>
          <a:p>
            <a:r>
              <a:rPr lang="en-US" dirty="0" smtClean="0"/>
              <a:t>JavaScript client is shown at right</a:t>
            </a:r>
          </a:p>
          <a:p>
            <a:endParaRPr lang="en-US" dirty="0"/>
          </a:p>
          <a:p>
            <a:r>
              <a:rPr lang="en-US" dirty="0" smtClean="0"/>
              <a:t>Java client also generated (C# and Swift coming soon)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Client-Side Code</a:t>
            </a:r>
            <a:br>
              <a:rPr lang="en-US" dirty="0" smtClean="0"/>
            </a:br>
            <a:r>
              <a:rPr lang="en-US" dirty="0" smtClean="0"/>
              <a:t>(Create, Read, Update Delete)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569039" y="605642"/>
            <a:ext cx="1622961" cy="1377537"/>
          </a:xfrm>
          <a:prstGeom prst="rect">
            <a:avLst/>
          </a:prstGeom>
          <a:solidFill>
            <a:srgbClr val="E0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386" y="678721"/>
            <a:ext cx="1072265" cy="122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20217" r="55576" b="35907"/>
          <a:stretch/>
        </p:blipFill>
        <p:spPr>
          <a:xfrm>
            <a:off x="7606578" y="2024925"/>
            <a:ext cx="4519162" cy="483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80" y="3390246"/>
            <a:ext cx="6876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Database access functions are generated for each domain object</a:t>
            </a:r>
          </a:p>
          <a:p>
            <a:endParaRPr lang="en-US" dirty="0"/>
          </a:p>
          <a:p>
            <a:r>
              <a:rPr lang="en-US" dirty="0" smtClean="0"/>
              <a:t>Success and error callbacks included for each method</a:t>
            </a:r>
          </a:p>
          <a:p>
            <a:endParaRPr lang="en-US" dirty="0"/>
          </a:p>
          <a:p>
            <a:r>
              <a:rPr lang="en-US" dirty="0" smtClean="0"/>
              <a:t>Client side code calls the generated server side 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Server-side code</a:t>
            </a:r>
            <a:br>
              <a:rPr lang="en-US" dirty="0" smtClean="0"/>
            </a:br>
            <a:r>
              <a:rPr lang="en-US" dirty="0" smtClean="0"/>
              <a:t>(Get, Put, Post,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r="53020" b="21321"/>
          <a:stretch/>
        </p:blipFill>
        <p:spPr>
          <a:xfrm>
            <a:off x="6608917" y="1971813"/>
            <a:ext cx="5511779" cy="4886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0078"/>
            <a:ext cx="6608917" cy="41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Documentation generated automatically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15884" r="20360" b="17656"/>
          <a:stretch/>
        </p:blipFill>
        <p:spPr>
          <a:xfrm>
            <a:off x="3943866" y="1983178"/>
            <a:ext cx="8275976" cy="4874822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0" y="2959510"/>
            <a:ext cx="2741561" cy="27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Docs - Achievements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t="16979" r="19254" b="9400"/>
          <a:stretch/>
        </p:blipFill>
        <p:spPr>
          <a:xfrm>
            <a:off x="4578367" y="1983178"/>
            <a:ext cx="7613633" cy="48748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81" y="4139380"/>
            <a:ext cx="4373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API is auto-hosted for immediate testing</a:t>
            </a:r>
          </a:p>
          <a:p>
            <a:endParaRPr lang="en-US" dirty="0"/>
          </a:p>
          <a:p>
            <a:r>
              <a:rPr lang="en-US" dirty="0" smtClean="0"/>
              <a:t>Hosting is optional and not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5000">
              <a:srgbClr val="045677"/>
            </a:gs>
            <a:gs pos="96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77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Allow myself to introduce</a:t>
            </a:r>
            <a:r>
              <a:rPr lang="mr-IN" sz="3000" dirty="0" smtClean="0"/>
              <a:t>…</a:t>
            </a:r>
            <a:r>
              <a:rPr lang="en-US" sz="3000" dirty="0" smtClean="0"/>
              <a:t>ourselves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4911" r="-8572" b="-18069"/>
          <a:stretch/>
        </p:blipFill>
        <p:spPr>
          <a:xfrm>
            <a:off x="7656867" y="622090"/>
            <a:ext cx="1485707" cy="1598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2307" y="1464834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doug@parallelagile.com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16" y="622090"/>
            <a:ext cx="1396656" cy="1357313"/>
          </a:xfrm>
        </p:spPr>
      </p:pic>
      <p:pic>
        <p:nvPicPr>
          <p:cNvPr id="14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3" y="2375606"/>
            <a:ext cx="1540697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90" y="2334904"/>
            <a:ext cx="1447800" cy="190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96" y="2356533"/>
            <a:ext cx="1371600" cy="190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06" y="2334904"/>
            <a:ext cx="1273396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83" y="2375606"/>
            <a:ext cx="1447800" cy="190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66" y="2334904"/>
            <a:ext cx="1534671" cy="1905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9688" y="445234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1999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859114" y="443984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2020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01796" y="4613259"/>
            <a:ext cx="4979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1984 - Started ICONIX</a:t>
            </a:r>
          </a:p>
          <a:p>
            <a:r>
              <a:rPr lang="en-US" dirty="0" smtClean="0"/>
              <a:t>1986 - Met Barry Boehm </a:t>
            </a:r>
          </a:p>
          <a:p>
            <a:r>
              <a:rPr lang="en-US" dirty="0" smtClean="0"/>
              <a:t>1997 </a:t>
            </a:r>
            <a:r>
              <a:rPr lang="mr-IN" dirty="0" smtClean="0"/>
              <a:t>–</a:t>
            </a:r>
            <a:r>
              <a:rPr lang="en-US" dirty="0" smtClean="0"/>
              <a:t> UML created</a:t>
            </a:r>
          </a:p>
          <a:p>
            <a:r>
              <a:rPr lang="en-US" dirty="0" smtClean="0"/>
              <a:t>2000 - Met Chuck Suscheck</a:t>
            </a:r>
          </a:p>
          <a:p>
            <a:r>
              <a:rPr lang="en-US" dirty="0" smtClean="0"/>
              <a:t>2002 - Met Matt Stephens (creator of CodeBot)</a:t>
            </a:r>
          </a:p>
          <a:p>
            <a:r>
              <a:rPr lang="en-US" dirty="0" smtClean="0"/>
              <a:t>2005 - Joined Sparx Systems partner program</a:t>
            </a:r>
          </a:p>
          <a:p>
            <a:r>
              <a:rPr lang="en-US" dirty="0" smtClean="0"/>
              <a:t>2014 - Started researching Parallel Agile @USC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36" y="2548090"/>
            <a:ext cx="1588587" cy="15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Docs </a:t>
            </a:r>
            <a:r>
              <a:rPr lang="mr-IN" dirty="0" smtClean="0"/>
              <a:t>–</a:t>
            </a:r>
            <a:r>
              <a:rPr lang="en-US" dirty="0" smtClean="0"/>
              <a:t> Achievements GET/PUT/POST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15531" r="18412" b="8865"/>
          <a:stretch/>
        </p:blipFill>
        <p:spPr>
          <a:xfrm>
            <a:off x="2182759" y="1983178"/>
            <a:ext cx="7513258" cy="48748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access token to test API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t="12366" r="27009" b="16397"/>
          <a:stretch/>
        </p:blipFill>
        <p:spPr>
          <a:xfrm>
            <a:off x="3578941" y="1969136"/>
            <a:ext cx="5643715" cy="488886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POSTMAN testing of hosted API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7" b="20270"/>
          <a:stretch/>
        </p:blipFill>
        <p:spPr>
          <a:xfrm>
            <a:off x="4707459" y="1983178"/>
            <a:ext cx="7492014" cy="48748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445" y="3883741"/>
            <a:ext cx="435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API is hosted and available for testing within a few seconds of updating the domain model in Enterprise Architect!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is working! (POST)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6" b="10791"/>
          <a:stretch/>
        </p:blipFill>
        <p:spPr>
          <a:xfrm>
            <a:off x="4195730" y="1983178"/>
            <a:ext cx="7907779" cy="48425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3148049"/>
            <a:ext cx="2662815" cy="26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is working! (GET)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8" b="11194"/>
          <a:stretch/>
        </p:blipFill>
        <p:spPr>
          <a:xfrm>
            <a:off x="4243213" y="2002597"/>
            <a:ext cx="7801301" cy="485540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004" y="3612976"/>
            <a:ext cx="3341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Server side code generated</a:t>
            </a:r>
          </a:p>
          <a:p>
            <a:r>
              <a:rPr lang="en-US" dirty="0" smtClean="0"/>
              <a:t>Client side code generated</a:t>
            </a:r>
          </a:p>
          <a:p>
            <a:r>
              <a:rPr lang="en-US" dirty="0" smtClean="0"/>
              <a:t>API documentation generated</a:t>
            </a:r>
          </a:p>
          <a:p>
            <a:r>
              <a:rPr lang="en-US" dirty="0" smtClean="0"/>
              <a:t>API hosted and testable</a:t>
            </a:r>
          </a:p>
          <a:p>
            <a:r>
              <a:rPr lang="en-US" dirty="0" smtClean="0"/>
              <a:t>API is 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</a:t>
            </a:r>
            <a:r>
              <a:rPr lang="mr-IN" dirty="0" smtClean="0"/>
              <a:t>…</a:t>
            </a:r>
            <a:r>
              <a:rPr lang="en-US" dirty="0" smtClean="0"/>
              <a:t>caching with </a:t>
            </a:r>
            <a:r>
              <a:rPr lang="en-US" dirty="0" err="1" smtClean="0"/>
              <a:t>Redis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6" y="2181523"/>
            <a:ext cx="9047780" cy="4514299"/>
          </a:xfrm>
        </p:spPr>
      </p:pic>
    </p:spTree>
    <p:extLst>
      <p:ext uri="{BB962C8B-B14F-4D97-AF65-F5344CB8AC3E}">
        <p14:creationId xmlns:p14="http://schemas.microsoft.com/office/powerpoint/2010/main" val="6274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Holy Grail </a:t>
            </a:r>
            <a:r>
              <a:rPr lang="mr-IN" dirty="0" smtClean="0"/>
              <a:t>–</a:t>
            </a:r>
            <a:r>
              <a:rPr lang="en-US" dirty="0" smtClean="0"/>
              <a:t> full MVC Code Generation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36" y="2664676"/>
            <a:ext cx="5064871" cy="3599316"/>
          </a:xfrm>
        </p:spPr>
        <p:txBody>
          <a:bodyPr>
            <a:normAutofit/>
          </a:bodyPr>
          <a:lstStyle/>
          <a:p>
            <a:r>
              <a:rPr lang="en-US" sz="2800" dirty="0"/>
              <a:t>Most use cases can be decomposed into Models, Views and Controllers</a:t>
            </a:r>
          </a:p>
          <a:p>
            <a:r>
              <a:rPr lang="en-US" sz="2800" dirty="0"/>
              <a:t>You can think of effort as (roughly) 1/3 Model, 1/3 View, and 1/3 Controller</a:t>
            </a:r>
          </a:p>
          <a:p>
            <a:r>
              <a:rPr lang="en-US" sz="2800" dirty="0" smtClean="0"/>
              <a:t>Original CodeBot generates Model </a:t>
            </a:r>
            <a:r>
              <a:rPr lang="en-US" sz="2800" dirty="0"/>
              <a:t>code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83" y="2145918"/>
            <a:ext cx="5130412" cy="45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43" y="753228"/>
            <a:ext cx="9953940" cy="1080938"/>
          </a:xfrm>
        </p:spPr>
        <p:txBody>
          <a:bodyPr/>
          <a:lstStyle/>
          <a:p>
            <a:r>
              <a:rPr lang="en-US" sz="2800" dirty="0"/>
              <a:t>What if we could generate UI code as well as database code</a:t>
            </a:r>
            <a:r>
              <a:rPr lang="en-US" dirty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36" y="2664676"/>
            <a:ext cx="5064871" cy="359931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CodeBot UX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/>
              <a:t>Generating MV instead of just M can potentially double the effectiveness of CodeBot</a:t>
            </a:r>
          </a:p>
          <a:p>
            <a:r>
              <a:rPr lang="en-US" sz="2800" dirty="0"/>
              <a:t>We </a:t>
            </a:r>
            <a:r>
              <a:rPr lang="en-US" sz="2800" dirty="0" smtClean="0"/>
              <a:t>can generate </a:t>
            </a:r>
            <a:r>
              <a:rPr lang="en-US" sz="2800" dirty="0"/>
              <a:t>different View targets (e.g. </a:t>
            </a:r>
            <a:r>
              <a:rPr lang="en-US" sz="2800" dirty="0" smtClean="0"/>
              <a:t>React</a:t>
            </a:r>
            <a:r>
              <a:rPr lang="en-US" sz="2800" dirty="0"/>
              <a:t>, Angular, </a:t>
            </a:r>
            <a:r>
              <a:rPr lang="en-US" sz="2800" dirty="0" err="1" smtClean="0"/>
              <a:t>Vue</a:t>
            </a:r>
            <a:r>
              <a:rPr lang="en-US" sz="2800" dirty="0" smtClean="0"/>
              <a:t>, Android</a:t>
            </a:r>
            <a:r>
              <a:rPr lang="en-US" sz="2800" dirty="0"/>
              <a:t>, iOS)</a:t>
            </a:r>
          </a:p>
          <a:p>
            <a:r>
              <a:rPr lang="en-US" sz="2800" dirty="0"/>
              <a:t>Wireframes can be linked to domain objects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20" y="2245213"/>
            <a:ext cx="4973930" cy="44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/>
          <a:lstStyle/>
          <a:p>
            <a:r>
              <a:rPr lang="en-US" dirty="0" smtClean="0"/>
              <a:t>CodeBot UX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wireframe to mobile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24457" r="36461" b="22684"/>
          <a:stretch/>
        </p:blipFill>
        <p:spPr>
          <a:xfrm>
            <a:off x="163602" y="2636988"/>
            <a:ext cx="4277032" cy="40508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48" y="1983178"/>
            <a:ext cx="2281582" cy="479554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574134" y="2542512"/>
            <a:ext cx="1171254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17644" r="46617" b="18952"/>
          <a:stretch/>
        </p:blipFill>
        <p:spPr>
          <a:xfrm>
            <a:off x="4751924" y="3045350"/>
            <a:ext cx="3998672" cy="29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/>
          <a:lstStyle/>
          <a:p>
            <a:r>
              <a:rPr lang="en-US" dirty="0" smtClean="0"/>
              <a:t>CodeBot UX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wireframe to webapp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579980" y="2564763"/>
            <a:ext cx="1171254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28443" r="34618" b="5338"/>
          <a:stretch/>
        </p:blipFill>
        <p:spPr>
          <a:xfrm>
            <a:off x="118822" y="2212207"/>
            <a:ext cx="3814916" cy="429039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16434" r="28133"/>
          <a:stretch/>
        </p:blipFill>
        <p:spPr>
          <a:xfrm>
            <a:off x="8427544" y="2564763"/>
            <a:ext cx="3638140" cy="3585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20845" r="46985" b="20345"/>
          <a:stretch/>
        </p:blipFill>
        <p:spPr>
          <a:xfrm>
            <a:off x="4086641" y="2899541"/>
            <a:ext cx="4157931" cy="29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5000">
              <a:srgbClr val="045677"/>
            </a:gs>
            <a:gs pos="96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77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Evolution of CodeBot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285" y="2389962"/>
            <a:ext cx="8006478" cy="3776921"/>
          </a:xfrm>
        </p:spPr>
        <p:txBody>
          <a:bodyPr>
            <a:normAutofit fontScale="62500" lnSpcReduction="20000"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2014-2015</a:t>
            </a:r>
            <a:r>
              <a:rPr lang="en-US" sz="3300" dirty="0"/>
              <a:t> </a:t>
            </a:r>
            <a:r>
              <a:rPr lang="mr-IN" sz="3300" dirty="0"/>
              <a:t>–</a:t>
            </a:r>
            <a:r>
              <a:rPr lang="en-US" sz="3300" dirty="0"/>
              <a:t> we discover a </a:t>
            </a:r>
            <a:r>
              <a:rPr lang="en-US" sz="3300" dirty="0" smtClean="0"/>
              <a:t>domain driven design </a:t>
            </a:r>
            <a:r>
              <a:rPr lang="en-US" sz="3300" dirty="0"/>
              <a:t>pattern </a:t>
            </a:r>
            <a:r>
              <a:rPr lang="en-US" sz="3300" dirty="0" smtClean="0"/>
              <a:t>at USC</a:t>
            </a:r>
            <a:endParaRPr lang="en-US" sz="3300" dirty="0"/>
          </a:p>
          <a:p>
            <a:endParaRPr lang="en-US" sz="3300" dirty="0"/>
          </a:p>
          <a:p>
            <a:r>
              <a:rPr lang="en-US" sz="3300" dirty="0">
                <a:solidFill>
                  <a:schemeClr val="tx2"/>
                </a:solidFill>
              </a:rPr>
              <a:t>2016-2018</a:t>
            </a:r>
            <a:r>
              <a:rPr lang="en-US" sz="3300" dirty="0"/>
              <a:t> </a:t>
            </a:r>
            <a:r>
              <a:rPr lang="mr-IN" sz="3300" dirty="0"/>
              <a:t>–</a:t>
            </a:r>
            <a:r>
              <a:rPr lang="en-US" sz="3300" dirty="0"/>
              <a:t> </a:t>
            </a:r>
            <a:r>
              <a:rPr lang="en-US" sz="3300" dirty="0" smtClean="0"/>
              <a:t>I mentor a PhD student on code generation  (Mongo DB/Node.js)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>
                <a:solidFill>
                  <a:schemeClr val="tx2"/>
                </a:solidFill>
              </a:rPr>
              <a:t>2019</a:t>
            </a:r>
            <a:r>
              <a:rPr lang="en-US" sz="3300" dirty="0"/>
              <a:t> </a:t>
            </a:r>
            <a:r>
              <a:rPr lang="mr-IN" sz="3300" dirty="0" smtClean="0"/>
              <a:t>–</a:t>
            </a:r>
            <a:r>
              <a:rPr lang="en-US" sz="3300" dirty="0" smtClean="0"/>
              <a:t> Industrial strength, retargetable </a:t>
            </a:r>
            <a:r>
              <a:rPr lang="en-US" sz="3300" dirty="0"/>
              <a:t>CodeBot</a:t>
            </a:r>
          </a:p>
          <a:p>
            <a:endParaRPr lang="en-US" sz="3300" dirty="0"/>
          </a:p>
          <a:p>
            <a:r>
              <a:rPr lang="en-US" sz="3300" dirty="0">
                <a:solidFill>
                  <a:schemeClr val="tx2"/>
                </a:solidFill>
              </a:rPr>
              <a:t>2019-2020</a:t>
            </a:r>
            <a:r>
              <a:rPr lang="en-US" sz="3300" dirty="0"/>
              <a:t> </a:t>
            </a:r>
            <a:r>
              <a:rPr lang="mr-IN" sz="3300" dirty="0"/>
              <a:t>–</a:t>
            </a:r>
            <a:r>
              <a:rPr lang="en-US" sz="3300" dirty="0"/>
              <a:t> CodeBot retargeting</a:t>
            </a:r>
          </a:p>
          <a:p>
            <a:endParaRPr lang="en-US" sz="3300" dirty="0"/>
          </a:p>
          <a:p>
            <a:r>
              <a:rPr lang="en-US" sz="3300" dirty="0">
                <a:solidFill>
                  <a:schemeClr val="tx2"/>
                </a:solidFill>
              </a:rPr>
              <a:t>2020-2021</a:t>
            </a:r>
            <a:r>
              <a:rPr lang="en-US" sz="3300" dirty="0"/>
              <a:t> </a:t>
            </a:r>
            <a:r>
              <a:rPr lang="mr-IN" sz="3300" dirty="0"/>
              <a:t>–</a:t>
            </a:r>
            <a:r>
              <a:rPr lang="en-US" sz="3300" dirty="0"/>
              <a:t> </a:t>
            </a:r>
            <a:r>
              <a:rPr lang="en-US" sz="3300" dirty="0" smtClean="0"/>
              <a:t>CodeBot UX, </a:t>
            </a:r>
            <a:r>
              <a:rPr lang="en-US" sz="3300" dirty="0"/>
              <a:t>MVC Code Generation</a:t>
            </a:r>
          </a:p>
          <a:p>
            <a:endParaRPr lang="en-US" dirty="0"/>
          </a:p>
        </p:txBody>
      </p:sp>
      <p:pic>
        <p:nvPicPr>
          <p:cNvPr id="1026" name="Picture 2" descr="003) Domain-Driven Design (PDF) Tackling Complex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737" r="8019" b="14581"/>
          <a:stretch/>
        </p:blipFill>
        <p:spPr bwMode="auto">
          <a:xfrm>
            <a:off x="9416995" y="2124641"/>
            <a:ext cx="1754373" cy="22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ecutable UML: A Foundation for Model-Driven Architectur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r="5948"/>
          <a:stretch/>
        </p:blipFill>
        <p:spPr bwMode="auto">
          <a:xfrm>
            <a:off x="9416995" y="4530233"/>
            <a:ext cx="1733107" cy="20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79000">
              <a:srgbClr val="045677"/>
            </a:gs>
            <a:gs pos="93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>
            <a:normAutofit/>
          </a:bodyPr>
          <a:lstStyle/>
          <a:p>
            <a:r>
              <a:rPr lang="en-US" sz="3200" dirty="0"/>
              <a:t>Generate a secure </a:t>
            </a:r>
            <a:r>
              <a:rPr lang="en-US" sz="3200" dirty="0" smtClean="0"/>
              <a:t>web </a:t>
            </a:r>
            <a:r>
              <a:rPr lang="en-US" sz="3200" dirty="0"/>
              <a:t>application with JWT tokens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823849"/>
            <a:ext cx="8336087" cy="2577492"/>
          </a:xfrm>
        </p:spPr>
        <p:txBody>
          <a:bodyPr>
            <a:noAutofit/>
          </a:bodyPr>
          <a:lstStyle/>
          <a:p>
            <a:r>
              <a:rPr lang="en-US" sz="2800" dirty="0"/>
              <a:t>Generates a secure, JWT-based API and React UI </a:t>
            </a:r>
            <a:endParaRPr lang="en-US" sz="2800" dirty="0" smtClean="0"/>
          </a:p>
          <a:p>
            <a:r>
              <a:rPr lang="en-US" sz="2800" dirty="0"/>
              <a:t>Lock down data so that only the right users have read or write access </a:t>
            </a:r>
            <a:endParaRPr lang="en-US" sz="2800" dirty="0" smtClean="0"/>
          </a:p>
          <a:p>
            <a:r>
              <a:rPr lang="en-US" sz="2800" dirty="0"/>
              <a:t>Uses "sensible defaults" to minimize the amount of configuration required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t="6409" r="19584" b="5907"/>
          <a:stretch/>
        </p:blipFill>
        <p:spPr>
          <a:xfrm>
            <a:off x="8413142" y="2009602"/>
            <a:ext cx="3778857" cy="46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Working towards Model View Controller Code Generation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0321" y="2715838"/>
            <a:ext cx="10642336" cy="3372164"/>
          </a:xfrm>
        </p:spPr>
        <p:txBody>
          <a:bodyPr/>
          <a:lstStyle/>
          <a:p>
            <a:r>
              <a:rPr lang="en-US" dirty="0" smtClean="0"/>
              <a:t>Generate database and API from EA Domain Model (M)</a:t>
            </a:r>
          </a:p>
          <a:p>
            <a:r>
              <a:rPr lang="en-US" dirty="0" smtClean="0"/>
              <a:t>Generate UI code from EA Wireframes (V)</a:t>
            </a:r>
          </a:p>
          <a:p>
            <a:r>
              <a:rPr lang="en-US" dirty="0" smtClean="0"/>
              <a:t>Build your business logic in Enterprise Architect (C)</a:t>
            </a:r>
          </a:p>
          <a:p>
            <a:pPr lvl="1"/>
            <a:r>
              <a:rPr lang="en-US" dirty="0" smtClean="0"/>
              <a:t>EA has some unique features for business logic</a:t>
            </a:r>
          </a:p>
          <a:p>
            <a:pPr lvl="1"/>
            <a:r>
              <a:rPr lang="en-US" dirty="0" smtClean="0"/>
              <a:t>Business Rule Composer</a:t>
            </a:r>
          </a:p>
          <a:p>
            <a:pPr lvl="1"/>
            <a:r>
              <a:rPr lang="en-US" dirty="0" smtClean="0"/>
              <a:t>Behavioral Code Generation from Activity, State, Sequence diagrams</a:t>
            </a:r>
          </a:p>
          <a:p>
            <a:pPr lvl="1"/>
            <a:r>
              <a:rPr lang="en-US" dirty="0" smtClean="0"/>
              <a:t>(out of scope for this webinar but described in eBooks)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79000">
              <a:srgbClr val="045677"/>
            </a:gs>
            <a:gs pos="93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CodeBot UX </a:t>
            </a:r>
            <a:r>
              <a:rPr lang="mr-IN" sz="3200" dirty="0" smtClean="0"/>
              <a:t>–</a:t>
            </a:r>
            <a:r>
              <a:rPr lang="en-US" sz="3200" dirty="0" smtClean="0"/>
              <a:t> State Machine Code Generation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406" y="2856601"/>
            <a:ext cx="4721018" cy="2318757"/>
          </a:xfrm>
        </p:spPr>
        <p:txBody>
          <a:bodyPr>
            <a:noAutofit/>
          </a:bodyPr>
          <a:lstStyle/>
          <a:p>
            <a:r>
              <a:rPr lang="en-US" sz="2800" dirty="0" smtClean="0"/>
              <a:t>Link your screens together using state machines</a:t>
            </a:r>
          </a:p>
          <a:p>
            <a:r>
              <a:rPr lang="en-US" sz="2800" dirty="0" smtClean="0"/>
              <a:t>Generate working applications with little or no coding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31125" r="26200" b="25092"/>
          <a:stretch/>
        </p:blipFill>
        <p:spPr>
          <a:xfrm>
            <a:off x="5579980" y="2566825"/>
            <a:ext cx="6320778" cy="28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2000">
              <a:srgbClr val="045677"/>
            </a:gs>
            <a:gs pos="9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/>
          <a:lstStyle/>
          <a:p>
            <a:r>
              <a:rPr lang="en-US" dirty="0" smtClean="0"/>
              <a:t>Demo </a:t>
            </a:r>
            <a:r>
              <a:rPr lang="mr-IN" dirty="0" smtClean="0"/>
              <a:t>–</a:t>
            </a:r>
            <a:r>
              <a:rPr lang="en-US" dirty="0" smtClean="0"/>
              <a:t> CodeBot UX Sneak Peek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97949" y="6318538"/>
            <a:ext cx="5273911" cy="342532"/>
          </a:xfrm>
        </p:spPr>
        <p:txBody>
          <a:bodyPr>
            <a:no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www.youtube.com</a:t>
            </a:r>
            <a:r>
              <a:rPr lang="en-US" sz="1600" dirty="0"/>
              <a:t>/</a:t>
            </a:r>
            <a:r>
              <a:rPr lang="en-US" sz="1600" dirty="0" err="1"/>
              <a:t>watch?v</a:t>
            </a:r>
            <a:r>
              <a:rPr lang="en-US" sz="1600" dirty="0"/>
              <a:t>=EnU-lrdd4DM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46" y="2137143"/>
            <a:ext cx="7358026" cy="408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78000">
              <a:srgbClr val="045677"/>
            </a:gs>
            <a:gs pos="93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looking for some early adopters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3283170"/>
            <a:ext cx="10653986" cy="1618439"/>
          </a:xfrm>
        </p:spPr>
        <p:txBody>
          <a:bodyPr>
            <a:normAutofit/>
          </a:bodyPr>
          <a:lstStyle/>
          <a:p>
            <a:r>
              <a:rPr lang="en-US" dirty="0" smtClean="0"/>
              <a:t>We’ll be deploying some amazing new CodeBot functionality soon</a:t>
            </a:r>
          </a:p>
          <a:p>
            <a:r>
              <a:rPr lang="en-US" dirty="0" smtClean="0"/>
              <a:t>If you’d like to help us with early release testing, let us know</a:t>
            </a:r>
          </a:p>
          <a:p>
            <a:r>
              <a:rPr lang="en-US" dirty="0" smtClean="0"/>
              <a:t>CodeBot licenses come with an “early adopter” option that we can enable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6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2000">
              <a:srgbClr val="045677"/>
            </a:gs>
            <a:gs pos="98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99319" cy="1080938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6"/>
            <a:ext cx="1622960" cy="13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9" y="593765"/>
            <a:ext cx="1630434" cy="13894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60415" y="3267523"/>
            <a:ext cx="5453059" cy="1648531"/>
          </a:xfrm>
        </p:spPr>
        <p:txBody>
          <a:bodyPr>
            <a:noAutofit/>
          </a:bodyPr>
          <a:lstStyle/>
          <a:p>
            <a:r>
              <a:rPr lang="en-US" sz="3600" dirty="0" smtClean="0"/>
              <a:t>Questions?</a:t>
            </a:r>
          </a:p>
          <a:p>
            <a:pPr lvl="1"/>
            <a:r>
              <a:rPr lang="en-US" sz="3200" dirty="0" smtClean="0">
                <a:hlinkClick r:id="rId4"/>
              </a:rPr>
              <a:t>doug@parallelagile.com</a:t>
            </a:r>
            <a:endParaRPr lang="en-US" sz="3200" dirty="0" smtClean="0"/>
          </a:p>
          <a:p>
            <a:pPr lvl="1"/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61" y="2126513"/>
            <a:ext cx="3050067" cy="45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26787">
                <a:alpha val="95000"/>
              </a:srgbClr>
            </a:gs>
            <a:gs pos="85000">
              <a:srgbClr val="045677"/>
            </a:gs>
            <a:gs pos="96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77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Access CodeBot through the Parallel Agile Add-In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285" y="2389962"/>
            <a:ext cx="5869334" cy="3978940"/>
          </a:xfrm>
        </p:spPr>
        <p:txBody>
          <a:bodyPr>
            <a:normAutofit/>
          </a:bodyPr>
          <a:lstStyle/>
          <a:p>
            <a:r>
              <a:rPr lang="en-US" sz="3300" dirty="0" smtClean="0">
                <a:solidFill>
                  <a:schemeClr val="tx2"/>
                </a:solidFill>
              </a:rPr>
              <a:t>Parallel Agile Add-In is free</a:t>
            </a:r>
          </a:p>
          <a:p>
            <a:r>
              <a:rPr lang="en-US" sz="3300" dirty="0" smtClean="0">
                <a:solidFill>
                  <a:schemeClr val="tx2"/>
                </a:solidFill>
              </a:rPr>
              <a:t>Download from </a:t>
            </a:r>
            <a:r>
              <a:rPr lang="en-US" sz="3300" dirty="0" err="1" smtClean="0">
                <a:solidFill>
                  <a:schemeClr val="tx2"/>
                </a:solidFill>
              </a:rPr>
              <a:t>parallelagile.net</a:t>
            </a:r>
            <a:r>
              <a:rPr lang="en-US" sz="3300" dirty="0" smtClean="0">
                <a:solidFill>
                  <a:schemeClr val="tx2"/>
                </a:solidFill>
              </a:rPr>
              <a:t>/EA</a:t>
            </a:r>
          </a:p>
          <a:p>
            <a:r>
              <a:rPr lang="en-US" sz="3300" dirty="0" smtClean="0">
                <a:solidFill>
                  <a:schemeClr val="tx2"/>
                </a:solidFill>
              </a:rPr>
              <a:t>CodeBot is free to try</a:t>
            </a:r>
          </a:p>
          <a:p>
            <a:r>
              <a:rPr lang="en-US" sz="3300" dirty="0" smtClean="0">
                <a:solidFill>
                  <a:schemeClr val="tx2"/>
                </a:solidFill>
              </a:rPr>
              <a:t>CodeBot license is $499/year</a:t>
            </a:r>
          </a:p>
          <a:p>
            <a:r>
              <a:rPr lang="en-US" sz="3300" dirty="0" smtClean="0">
                <a:solidFill>
                  <a:schemeClr val="tx2"/>
                </a:solidFill>
              </a:rPr>
              <a:t>Early Adopter license is available</a:t>
            </a:r>
          </a:p>
          <a:p>
            <a:endParaRPr lang="en-US" sz="33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79" y="2124641"/>
            <a:ext cx="5090633" cy="46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753228"/>
            <a:ext cx="10281683" cy="10809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CodeBot turns a domain model into an executable architecture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4629" y="2389962"/>
            <a:ext cx="6507287" cy="3776921"/>
          </a:xfrm>
        </p:spPr>
        <p:txBody>
          <a:bodyPr>
            <a:normAutofit/>
          </a:bodyPr>
          <a:lstStyle/>
          <a:p>
            <a:r>
              <a:rPr lang="en-US" dirty="0"/>
              <a:t>Generates MongoDB and Node.js from a UML Domain Model</a:t>
            </a:r>
          </a:p>
          <a:p>
            <a:r>
              <a:rPr lang="en-US" dirty="0"/>
              <a:t>Server side code, Client Side Code, API documentation</a:t>
            </a:r>
          </a:p>
          <a:p>
            <a:r>
              <a:rPr lang="en-US" dirty="0"/>
              <a:t>Automatic web hosting and deployment for immediate API testing</a:t>
            </a:r>
          </a:p>
          <a:p>
            <a:r>
              <a:rPr lang="en-US" dirty="0"/>
              <a:t>Built in Scala</a:t>
            </a:r>
          </a:p>
          <a:p>
            <a:r>
              <a:rPr lang="en-US" dirty="0"/>
              <a:t>Template driven using TWIRL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11" y="2273004"/>
            <a:ext cx="4428401" cy="42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753228"/>
            <a:ext cx="10281683" cy="10809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CodeBot turns a domain model into an executable architecture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081" y="2613246"/>
            <a:ext cx="4423305" cy="3468578"/>
          </a:xfrm>
        </p:spPr>
        <p:txBody>
          <a:bodyPr>
            <a:normAutofit/>
          </a:bodyPr>
          <a:lstStyle/>
          <a:p>
            <a:r>
              <a:rPr lang="en-US" dirty="0"/>
              <a:t>Generates MongoDB and Node.js from a UML Domain Model</a:t>
            </a:r>
          </a:p>
          <a:p>
            <a:r>
              <a:rPr lang="en-US" dirty="0"/>
              <a:t>Server side code, Client Side Code, API documentation</a:t>
            </a:r>
          </a:p>
          <a:p>
            <a:r>
              <a:rPr lang="en-US" dirty="0"/>
              <a:t>Automatic web hosting and deployment for immediate API testing</a:t>
            </a:r>
          </a:p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3" y="2124641"/>
            <a:ext cx="5396024" cy="45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753228"/>
            <a:ext cx="10281683" cy="10809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We’ll be deploying additional database targets soon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08" y="2124641"/>
            <a:ext cx="5922811" cy="466957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Oracle</a:t>
            </a:r>
          </a:p>
          <a:p>
            <a:r>
              <a:rPr lang="en-US" dirty="0"/>
              <a:t>PostgreSQL</a:t>
            </a:r>
          </a:p>
          <a:p>
            <a:r>
              <a:rPr lang="en-US" dirty="0"/>
              <a:t>SQL </a:t>
            </a:r>
            <a:r>
              <a:rPr lang="en-US" dirty="0" smtClean="0"/>
              <a:t>Server</a:t>
            </a:r>
          </a:p>
          <a:p>
            <a:r>
              <a:rPr lang="en-US" dirty="0" smtClean="0"/>
              <a:t>MySQL</a:t>
            </a:r>
            <a:endParaRPr lang="en-US" dirty="0"/>
          </a:p>
          <a:p>
            <a:r>
              <a:rPr lang="en-US" dirty="0" err="1" smtClean="0"/>
              <a:t>Redis</a:t>
            </a:r>
            <a:endParaRPr lang="en-US" dirty="0" smtClean="0"/>
          </a:p>
          <a:p>
            <a:r>
              <a:rPr lang="mr-IN" dirty="0" smtClean="0"/>
              <a:t>…</a:t>
            </a:r>
            <a:endParaRPr lang="en-US" dirty="0"/>
          </a:p>
          <a:p>
            <a:r>
              <a:rPr lang="en-US" i="1" dirty="0" smtClean="0">
                <a:solidFill>
                  <a:schemeClr val="accent1"/>
                </a:solidFill>
              </a:rPr>
              <a:t>Early adopters wanted!</a:t>
            </a:r>
            <a:endParaRPr lang="en-US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Example: TikiMan Go game </a:t>
            </a:r>
            <a:br>
              <a:rPr lang="en-US" sz="3000" dirty="0" smtClean="0"/>
            </a:br>
            <a:r>
              <a:rPr lang="en-US" sz="3000" dirty="0" smtClean="0"/>
              <a:t>--- designed with Enterprise Architect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" b="25170"/>
          <a:stretch/>
        </p:blipFill>
        <p:spPr>
          <a:xfrm>
            <a:off x="6042714" y="2513151"/>
            <a:ext cx="2832217" cy="322151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-1986" r="5629" b="17992"/>
          <a:stretch/>
        </p:blipFill>
        <p:spPr>
          <a:xfrm>
            <a:off x="8874931" y="2429440"/>
            <a:ext cx="3317069" cy="3305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829" y="2336800"/>
            <a:ext cx="56279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project for Parallel Agile </a:t>
            </a:r>
          </a:p>
          <a:p>
            <a:r>
              <a:rPr lang="en-US" dirty="0"/>
              <a:t>	</a:t>
            </a:r>
            <a:r>
              <a:rPr lang="en-US" dirty="0" smtClean="0"/>
              <a:t>Hawaiian themed VR/AR game</a:t>
            </a:r>
          </a:p>
          <a:p>
            <a:endParaRPr lang="en-US" dirty="0"/>
          </a:p>
          <a:p>
            <a:r>
              <a:rPr lang="en-US" dirty="0" smtClean="0"/>
              <a:t>Designed with Enterprise Architect</a:t>
            </a:r>
            <a:endParaRPr lang="en-US" dirty="0"/>
          </a:p>
          <a:p>
            <a:r>
              <a:rPr lang="en-US" dirty="0" smtClean="0"/>
              <a:t>	Use Cases, Domain Model, MVC</a:t>
            </a:r>
          </a:p>
          <a:p>
            <a:endParaRPr lang="en-US" dirty="0"/>
          </a:p>
          <a:p>
            <a:r>
              <a:rPr lang="en-US" dirty="0" smtClean="0"/>
              <a:t>Unity 3D connected to Mongo DB via Node.js</a:t>
            </a:r>
          </a:p>
          <a:p>
            <a:endParaRPr lang="en-US" dirty="0"/>
          </a:p>
          <a:p>
            <a:r>
              <a:rPr lang="en-US" dirty="0" smtClean="0"/>
              <a:t>Mongo/Node code generated from EA Domain Model</a:t>
            </a:r>
          </a:p>
          <a:p>
            <a:endParaRPr lang="en-US" dirty="0" smtClean="0"/>
          </a:p>
          <a:p>
            <a:r>
              <a:rPr lang="en-US" dirty="0" smtClean="0"/>
              <a:t>Recently published for Android and iOS</a:t>
            </a:r>
          </a:p>
          <a:p>
            <a:r>
              <a:rPr lang="en-US" dirty="0" smtClean="0"/>
              <a:t>	VR version published</a:t>
            </a:r>
          </a:p>
          <a:p>
            <a:r>
              <a:rPr lang="en-US" dirty="0"/>
              <a:t>	</a:t>
            </a:r>
            <a:r>
              <a:rPr lang="en-US" dirty="0" smtClean="0"/>
              <a:t>AR version in development</a:t>
            </a:r>
          </a:p>
          <a:p>
            <a:endParaRPr lang="en-US" dirty="0"/>
          </a:p>
          <a:p>
            <a:r>
              <a:rPr lang="en-US" dirty="0" smtClean="0"/>
              <a:t>Example is from currently ongoing development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Part 1</a:t>
            </a:r>
            <a:br>
              <a:rPr lang="en-US" sz="3000" dirty="0" smtClean="0"/>
            </a:br>
            <a:r>
              <a:rPr lang="en-US" sz="3000" dirty="0" smtClean="0"/>
              <a:t>Updating the TikiMan database and API for Achievements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10572750" y="600075"/>
            <a:ext cx="1619250" cy="135731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7" y="767328"/>
            <a:ext cx="1184275" cy="1066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0321" y="2336873"/>
            <a:ext cx="10109916" cy="3599316"/>
          </a:xfrm>
        </p:spPr>
        <p:txBody>
          <a:bodyPr/>
          <a:lstStyle/>
          <a:p>
            <a:r>
              <a:rPr lang="en-US" dirty="0" smtClean="0"/>
              <a:t>Version 1 of TikiMan Go was published without Achievements</a:t>
            </a:r>
          </a:p>
          <a:p>
            <a:r>
              <a:rPr lang="en-US" dirty="0" smtClean="0"/>
              <a:t>Version 2 needs to extend the database schema to handle this feature </a:t>
            </a:r>
          </a:p>
          <a:p>
            <a:r>
              <a:rPr lang="en-US" dirty="0" smtClean="0"/>
              <a:t>Procedure</a:t>
            </a:r>
          </a:p>
          <a:p>
            <a:pPr lvl="1"/>
            <a:r>
              <a:rPr lang="en-US" dirty="0" smtClean="0"/>
              <a:t>Design the new schema</a:t>
            </a:r>
          </a:p>
          <a:p>
            <a:pPr lvl="1"/>
            <a:r>
              <a:rPr lang="en-US" dirty="0" smtClean="0"/>
              <a:t>Update the domain model in EA</a:t>
            </a:r>
          </a:p>
          <a:p>
            <a:pPr lvl="1"/>
            <a:r>
              <a:rPr lang="en-US" dirty="0" smtClean="0"/>
              <a:t>Re-generate the database and API</a:t>
            </a:r>
          </a:p>
          <a:p>
            <a:pPr lvl="1"/>
            <a:r>
              <a:rPr lang="en-US" dirty="0" smtClean="0"/>
              <a:t>No Node.js or MongoDB coding required!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9E767F6DC1C44BF1F3522BFC9EEE3" ma:contentTypeVersion="9" ma:contentTypeDescription="Create a new document." ma:contentTypeScope="" ma:versionID="988e88b0f9577e0ddfa4e84d1beecbe9">
  <xsd:schema xmlns:xsd="http://www.w3.org/2001/XMLSchema" xmlns:xs="http://www.w3.org/2001/XMLSchema" xmlns:p="http://schemas.microsoft.com/office/2006/metadata/properties" xmlns:ns2="c45716d5-616f-47eb-bcdc-d1890f29418c" targetNamespace="http://schemas.microsoft.com/office/2006/metadata/properties" ma:root="true" ma:fieldsID="4c8af8dcf3e0ce931a2ca4b9b5e8f2e4" ns2:_="">
    <xsd:import namespace="c45716d5-616f-47eb-bcdc-d1890f2941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716d5-616f-47eb-bcdc-d1890f294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56796B-4F34-45D2-AD2E-D179DD6A8A5E}"/>
</file>

<file path=customXml/itemProps2.xml><?xml version="1.0" encoding="utf-8"?>
<ds:datastoreItem xmlns:ds="http://schemas.openxmlformats.org/officeDocument/2006/customXml" ds:itemID="{A806B8B6-0247-49D1-9971-CF9BEAD8C2BE}"/>
</file>

<file path=customXml/itemProps3.xml><?xml version="1.0" encoding="utf-8"?>
<ds:datastoreItem xmlns:ds="http://schemas.openxmlformats.org/officeDocument/2006/customXml" ds:itemID="{7D86FB53-0364-4BA6-9785-0C11C63C8903}"/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12418</TotalTime>
  <Words>808</Words>
  <Application>Microsoft Macintosh PowerPoint</Application>
  <PresentationFormat>Widescreen</PresentationFormat>
  <Paragraphs>153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Al Bayan Plain</vt:lpstr>
      <vt:lpstr>Calibri</vt:lpstr>
      <vt:lpstr>Mangal</vt:lpstr>
      <vt:lpstr>Trebuchet MS</vt:lpstr>
      <vt:lpstr>Arial</vt:lpstr>
      <vt:lpstr>Berlin</vt:lpstr>
      <vt:lpstr>CodeBot UX:  Generate code from EA wireframes</vt:lpstr>
      <vt:lpstr>Allow myself to introduce…ourselves</vt:lpstr>
      <vt:lpstr>Evolution of CodeBot</vt:lpstr>
      <vt:lpstr>Access CodeBot through the Parallel Agile Add-In</vt:lpstr>
      <vt:lpstr>CodeBot turns a domain model into an executable architecture</vt:lpstr>
      <vt:lpstr>CodeBot turns a domain model into an executable architecture</vt:lpstr>
      <vt:lpstr>We’ll be deploying additional database targets soon</vt:lpstr>
      <vt:lpstr>Example: TikiMan Go game  --- designed with Enterprise Architect</vt:lpstr>
      <vt:lpstr>Part 1 Updating the TikiMan database and API for Achievements</vt:lpstr>
      <vt:lpstr>1. Update the domain model for Achievements</vt:lpstr>
      <vt:lpstr>2. Re-generate the project from EA</vt:lpstr>
      <vt:lpstr>CodeBot builds database, API, API docs</vt:lpstr>
      <vt:lpstr>A few seconds later…</vt:lpstr>
      <vt:lpstr>You’ve got server-side code, client-side code, and API Docs</vt:lpstr>
      <vt:lpstr>JavaScript client-side code</vt:lpstr>
      <vt:lpstr>Achievements Client-Side Code (Create, Read, Update Delete)</vt:lpstr>
      <vt:lpstr>Achievements Server-side code (Get, Put, Post, etc)</vt:lpstr>
      <vt:lpstr>API Documentation generated automatically</vt:lpstr>
      <vt:lpstr>API Docs - Achievements</vt:lpstr>
      <vt:lpstr>API Docs – Achievements GET/PUT/POST</vt:lpstr>
      <vt:lpstr>Getting access token to test API</vt:lpstr>
      <vt:lpstr>POSTMAN testing of hosted API</vt:lpstr>
      <vt:lpstr>API is working! (POST)</vt:lpstr>
      <vt:lpstr>API is working! (GET)</vt:lpstr>
      <vt:lpstr>Coming soon…caching with Redis</vt:lpstr>
      <vt:lpstr>Holy Grail – full MVC Code Generation</vt:lpstr>
      <vt:lpstr>What if we could generate UI code as well as database code?</vt:lpstr>
      <vt:lpstr>CodeBot UX – wireframe to mobile</vt:lpstr>
      <vt:lpstr>CodeBot UX – wireframe to webapp</vt:lpstr>
      <vt:lpstr>Generate a secure web application with JWT tokens</vt:lpstr>
      <vt:lpstr>Working towards Model View Controller Code Generation</vt:lpstr>
      <vt:lpstr>CodeBot UX – State Machine Code Generation</vt:lpstr>
      <vt:lpstr>Demo – CodeBot UX Sneak Peek</vt:lpstr>
      <vt:lpstr>We’re looking for some early adopters…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D Butcher</dc:creator>
  <cp:lastModifiedBy>Microsoft Office User</cp:lastModifiedBy>
  <cp:revision>65</cp:revision>
  <dcterms:created xsi:type="dcterms:W3CDTF">2020-03-09T12:39:43Z</dcterms:created>
  <dcterms:modified xsi:type="dcterms:W3CDTF">2020-06-04T15:25:26Z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0x0101005BC9E767F6DC1C44BF1F3522BFC9EEE3</vt:lpwstr>
  </property>
</Properties>
</file>