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79" r:id="rId3"/>
    <p:sldId id="302" r:id="rId4"/>
    <p:sldId id="295" r:id="rId5"/>
    <p:sldId id="299" r:id="rId6"/>
    <p:sldId id="296" r:id="rId7"/>
    <p:sldId id="297" r:id="rId8"/>
    <p:sldId id="298" r:id="rId9"/>
    <p:sldId id="294" r:id="rId10"/>
    <p:sldId id="301" r:id="rId11"/>
    <p:sldId id="261" r:id="rId12"/>
    <p:sldId id="283" r:id="rId13"/>
    <p:sldId id="280" r:id="rId14"/>
    <p:sldId id="300" r:id="rId15"/>
    <p:sldId id="285" r:id="rId16"/>
    <p:sldId id="293" r:id="rId17"/>
    <p:sldId id="284" r:id="rId18"/>
    <p:sldId id="289" r:id="rId19"/>
    <p:sldId id="292" r:id="rId20"/>
    <p:sldId id="291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B00"/>
    <a:srgbClr val="026787"/>
    <a:srgbClr val="045677"/>
    <a:srgbClr val="446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/>
    <p:restoredTop sz="94508"/>
  </p:normalViewPr>
  <p:slideViewPr>
    <p:cSldViewPr snapToGrid="0" snapToObjects="1">
      <p:cViewPr>
        <p:scale>
          <a:sx n="120" d="100"/>
          <a:sy n="120" d="100"/>
        </p:scale>
        <p:origin x="15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1B15-E9E6-AB42-BB0D-529C17776515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9FD7-3B71-634B-A3F9-1CAA2A392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9FD7-3B71-634B-A3F9-1CAA2A392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9FD7-3B71-634B-A3F9-1CAA2A392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9FD7-3B71-634B-A3F9-1CAA2A392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9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9FD7-3B71-634B-A3F9-1CAA2A392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9FD7-3B71-634B-A3F9-1CAA2A392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9FD7-3B71-634B-A3F9-1CAA2A392F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26787">
                <a:alpha val="95000"/>
              </a:srgbClr>
            </a:gs>
            <a:gs pos="71000">
              <a:srgbClr val="045677"/>
            </a:gs>
            <a:gs pos="86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D4F5-BD8E-1946-8186-DF652A6F4DB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EFBA-89A0-DB46-9405-FA4B5F40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3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parallelagile.net/EA" TargetMode="External"/><Relationship Id="rId5" Type="http://schemas.openxmlformats.org/officeDocument/2006/relationships/hyperlink" Target="mailto:doug@parallelagile.com" TargetMode="External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8820"/>
            <a:ext cx="8900269" cy="1373070"/>
          </a:xfrm>
          <a:ln>
            <a:noFill/>
          </a:ln>
        </p:spPr>
        <p:txBody>
          <a:bodyPr/>
          <a:lstStyle/>
          <a:p>
            <a:pPr algn="ctr"/>
            <a:r>
              <a:rPr lang="en-IN" sz="3200" b="1" dirty="0"/>
              <a:t>Agile Project Management with EA </a:t>
            </a:r>
            <a:r>
              <a:rPr lang="en-IN" sz="3200" b="1" dirty="0" smtClean="0"/>
              <a:t> </a:t>
            </a:r>
            <a:br>
              <a:rPr lang="en-IN" sz="3200" b="1" dirty="0" smtClean="0"/>
            </a:br>
            <a:r>
              <a:rPr lang="en-IN" sz="2800" b="1" dirty="0" smtClean="0"/>
              <a:t>from </a:t>
            </a:r>
            <a:r>
              <a:rPr lang="en-IN" sz="2800" b="1" dirty="0"/>
              <a:t>sprint plans to Kanban boards to Jira tickets</a:t>
            </a:r>
            <a:r>
              <a:rPr lang="en-US" sz="28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ea typeface="Al Bayan Plain" charset="-78"/>
                <a:cs typeface="Al Bayan Plain" charset="-78"/>
              </a:rPr>
              <a:t>Doug Rosenberg</a:t>
            </a:r>
          </a:p>
          <a:p>
            <a:r>
              <a:rPr lang="en-US" dirty="0" smtClean="0">
                <a:latin typeface="+mj-lt"/>
                <a:ea typeface="Al Bayan Plain" charset="-78"/>
                <a:cs typeface="Al Bayan Plain" charset="-78"/>
              </a:rPr>
              <a:t>Parallel Agile, Inc.</a:t>
            </a:r>
            <a:endParaRPr lang="en-US" dirty="0">
              <a:latin typeface="+mj-lt"/>
              <a:ea typeface="Al Bayan Plain" charset="-78"/>
              <a:cs typeface="Al Bayan Plain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8374" y="2588820"/>
            <a:ext cx="3083626" cy="1662545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79" y="3063089"/>
            <a:ext cx="2667416" cy="7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UML Profile included in Parallel Agile Add-In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90" y="2741482"/>
            <a:ext cx="6120171" cy="29150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Parallel Agile Add-In is free</a:t>
            </a:r>
          </a:p>
          <a:p>
            <a:r>
              <a:rPr lang="en-US" dirty="0">
                <a:solidFill>
                  <a:schemeClr val="tx2"/>
                </a:solidFill>
              </a:rPr>
              <a:t>Download from </a:t>
            </a:r>
            <a:r>
              <a:rPr lang="en-US" dirty="0" smtClean="0">
                <a:solidFill>
                  <a:schemeClr val="tx2"/>
                </a:solidFill>
              </a:rPr>
              <a:t>parallelagile.net/EA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Includes UML Profile for Scrum (sprint plan diagram)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Includes Use Case Complexity Analyzer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Integrates with CodeBot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6" y="2098157"/>
            <a:ext cx="5050466" cy="46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Example: TikiMan Go game </a:t>
            </a:r>
            <a:br>
              <a:rPr lang="en-US" sz="3000" dirty="0" smtClean="0"/>
            </a:br>
            <a:r>
              <a:rPr lang="en-US" sz="3000" dirty="0" smtClean="0"/>
              <a:t>--- designed with Enterprise Architect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10572750" y="600075"/>
            <a:ext cx="1619250" cy="1357313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37" y="767328"/>
            <a:ext cx="1184275" cy="10668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" b="25170"/>
          <a:stretch/>
        </p:blipFill>
        <p:spPr>
          <a:xfrm>
            <a:off x="6042714" y="2513151"/>
            <a:ext cx="2832217" cy="322151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-1986" r="5629" b="17992"/>
          <a:stretch/>
        </p:blipFill>
        <p:spPr>
          <a:xfrm>
            <a:off x="8874931" y="2429440"/>
            <a:ext cx="3317069" cy="3305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829" y="2336800"/>
            <a:ext cx="56279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project for Parallel Agile </a:t>
            </a:r>
          </a:p>
          <a:p>
            <a:r>
              <a:rPr lang="en-US" dirty="0"/>
              <a:t>	</a:t>
            </a:r>
            <a:r>
              <a:rPr lang="en-US" dirty="0" smtClean="0"/>
              <a:t>Hawaiian themed VR/AR game</a:t>
            </a:r>
          </a:p>
          <a:p>
            <a:endParaRPr lang="en-US" dirty="0"/>
          </a:p>
          <a:p>
            <a:r>
              <a:rPr lang="en-US" dirty="0" smtClean="0"/>
              <a:t>Designed with Enterprise Architect</a:t>
            </a:r>
            <a:endParaRPr lang="en-US" dirty="0"/>
          </a:p>
          <a:p>
            <a:r>
              <a:rPr lang="en-US" dirty="0" smtClean="0"/>
              <a:t>	Use Cases, Domain Model, MVC</a:t>
            </a:r>
          </a:p>
          <a:p>
            <a:endParaRPr lang="en-US" dirty="0"/>
          </a:p>
          <a:p>
            <a:r>
              <a:rPr lang="en-US" dirty="0" smtClean="0"/>
              <a:t>Unity 3D connected to Mongo DB via Node.js</a:t>
            </a:r>
          </a:p>
          <a:p>
            <a:endParaRPr lang="en-US" dirty="0"/>
          </a:p>
          <a:p>
            <a:r>
              <a:rPr lang="en-US" dirty="0" smtClean="0"/>
              <a:t>Mongo/Node code generated from EA Domain Model</a:t>
            </a:r>
          </a:p>
          <a:p>
            <a:endParaRPr lang="en-US" dirty="0" smtClean="0"/>
          </a:p>
          <a:p>
            <a:r>
              <a:rPr lang="en-US" dirty="0" smtClean="0"/>
              <a:t>Recently published for Android and iOS</a:t>
            </a:r>
          </a:p>
          <a:p>
            <a:r>
              <a:rPr lang="en-US" dirty="0" smtClean="0"/>
              <a:t>	VR version published</a:t>
            </a:r>
          </a:p>
          <a:p>
            <a:r>
              <a:rPr lang="en-US" dirty="0"/>
              <a:t>	</a:t>
            </a:r>
            <a:r>
              <a:rPr lang="en-US" dirty="0" smtClean="0"/>
              <a:t>AR version in development</a:t>
            </a:r>
          </a:p>
          <a:p>
            <a:endParaRPr lang="en-US" dirty="0"/>
          </a:p>
          <a:p>
            <a:r>
              <a:rPr lang="en-US" dirty="0" smtClean="0"/>
              <a:t>Example is from currently ongoing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Sprint Plan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779" r="2568" b="47526"/>
          <a:stretch/>
        </p:blipFill>
        <p:spPr>
          <a:xfrm>
            <a:off x="3004412" y="2028431"/>
            <a:ext cx="9187587" cy="4784315"/>
          </a:xfrm>
        </p:spPr>
      </p:pic>
      <p:sp>
        <p:nvSpPr>
          <p:cNvPr id="3" name="TextBox 2"/>
          <p:cNvSpPr txBox="1"/>
          <p:nvPr/>
        </p:nvSpPr>
        <p:spPr>
          <a:xfrm>
            <a:off x="180755" y="3958923"/>
            <a:ext cx="2551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UML Profile for </a:t>
            </a:r>
            <a:r>
              <a:rPr lang="en-US" smtClean="0"/>
              <a:t>Scrum included in </a:t>
            </a:r>
            <a:r>
              <a:rPr lang="en-US" dirty="0" smtClean="0"/>
              <a:t>the Parallel Agile Add-In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Kanban Board sequences tasks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861" r="4522" b="4039"/>
          <a:stretch/>
        </p:blipFill>
        <p:spPr>
          <a:xfrm>
            <a:off x="4414682" y="1983178"/>
            <a:ext cx="7820240" cy="4874822"/>
          </a:xfrm>
        </p:spPr>
      </p:pic>
      <p:sp>
        <p:nvSpPr>
          <p:cNvPr id="3" name="TextBox 2"/>
          <p:cNvSpPr txBox="1"/>
          <p:nvPr/>
        </p:nvSpPr>
        <p:spPr>
          <a:xfrm>
            <a:off x="191067" y="4047270"/>
            <a:ext cx="409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and drop user stories </a:t>
            </a:r>
            <a:r>
              <a:rPr lang="en-US" smtClean="0"/>
              <a:t>and tasks from EA Browser onto </a:t>
            </a:r>
            <a:r>
              <a:rPr lang="en-US" dirty="0" smtClean="0"/>
              <a:t>Kanban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Fight Battle in AR mode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321" y="3682476"/>
            <a:ext cx="4306186" cy="121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We’re currently developing an Augmented Reality version of the game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89" y="2095939"/>
            <a:ext cx="2105465" cy="455833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02" y="2095939"/>
            <a:ext cx="2105465" cy="45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ProCloud Server interfaces to Jira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5121" r="3332" b="13959"/>
          <a:stretch/>
        </p:blipFill>
        <p:spPr>
          <a:xfrm>
            <a:off x="3466213" y="2390438"/>
            <a:ext cx="8597678" cy="4196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977" y="3721394"/>
            <a:ext cx="277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Scott Hebbard of Sparx Systems for this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From EA to </a:t>
            </a:r>
            <a:r>
              <a:rPr lang="en-US" dirty="0" err="1" smtClean="0"/>
              <a:t>WebEA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34781"/>
            <a:ext cx="10551931" cy="4531833"/>
          </a:xfrm>
        </p:spPr>
      </p:pic>
    </p:spTree>
    <p:extLst>
      <p:ext uri="{BB962C8B-B14F-4D97-AF65-F5344CB8AC3E}">
        <p14:creationId xmlns:p14="http://schemas.microsoft.com/office/powerpoint/2010/main" val="1229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Linking to Jira is easy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pic>
        <p:nvPicPr>
          <p:cNvPr id="1026" name="Picture 2" descr="ntitle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8" y="2156119"/>
            <a:ext cx="6049926" cy="44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Add tickets in Jira (e.g. during testing)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2403"/>
            <a:ext cx="12192000" cy="36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New tickets available in EA Model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25" y="1983178"/>
            <a:ext cx="9966143" cy="48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26787">
                <a:alpha val="95000"/>
              </a:srgbClr>
            </a:gs>
            <a:gs pos="88000">
              <a:srgbClr val="045677"/>
            </a:gs>
            <a:gs pos="9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A word about me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3" y="2375606"/>
            <a:ext cx="1540697" cy="1905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90" y="2334904"/>
            <a:ext cx="14478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96" y="2356533"/>
            <a:ext cx="13716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06" y="2334904"/>
            <a:ext cx="1273396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4097" r="7162" b="13838"/>
          <a:stretch/>
        </p:blipFill>
        <p:spPr>
          <a:xfrm>
            <a:off x="4805914" y="593765"/>
            <a:ext cx="1485707" cy="1389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3" y="2375606"/>
            <a:ext cx="1447800" cy="190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66" y="2334904"/>
            <a:ext cx="1534671" cy="1905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688" y="445234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1999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59114" y="443984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2020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01796" y="4613259"/>
            <a:ext cx="4979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1984 - Started ICONIX</a:t>
            </a:r>
          </a:p>
          <a:p>
            <a:r>
              <a:rPr lang="en-US" dirty="0" smtClean="0"/>
              <a:t>1986 - Met Barry Boehm </a:t>
            </a:r>
          </a:p>
          <a:p>
            <a:r>
              <a:rPr lang="en-US" dirty="0" smtClean="0"/>
              <a:t>1995 </a:t>
            </a:r>
            <a:r>
              <a:rPr lang="mr-IN" dirty="0" smtClean="0"/>
              <a:t>–</a:t>
            </a:r>
            <a:r>
              <a:rPr lang="en-US" dirty="0" smtClean="0"/>
              <a:t> UML created</a:t>
            </a:r>
          </a:p>
          <a:p>
            <a:r>
              <a:rPr lang="en-US" dirty="0" smtClean="0"/>
              <a:t>2000 - Met Chuck Suscheck</a:t>
            </a:r>
          </a:p>
          <a:p>
            <a:r>
              <a:rPr lang="en-US" dirty="0" smtClean="0"/>
              <a:t>2002 - Met Matt Stephens</a:t>
            </a:r>
          </a:p>
          <a:p>
            <a:r>
              <a:rPr lang="en-US" dirty="0" smtClean="0"/>
              <a:t>2005 - Joined Sparx Systems partner program</a:t>
            </a:r>
          </a:p>
          <a:p>
            <a:r>
              <a:rPr lang="en-US" dirty="0" smtClean="0"/>
              <a:t>2014 - Started researching Parallel Agile @USC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05035" y="1103805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doug@parallelagile.com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36" y="2548090"/>
            <a:ext cx="1588587" cy="15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New tickets on Kanban board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68" y="1983178"/>
            <a:ext cx="8507056" cy="47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Enterprise Architect covers technical and management aspects of a project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this webinar we showed:</a:t>
            </a:r>
          </a:p>
          <a:p>
            <a:pPr lvl="1"/>
            <a:r>
              <a:rPr lang="en-US" sz="3200" dirty="0" smtClean="0"/>
              <a:t>How </a:t>
            </a:r>
            <a:r>
              <a:rPr lang="en-US" sz="3200" dirty="0" smtClean="0"/>
              <a:t>to use Enterprise Architect for Sprint Planning and to generate Jira tickets from your EA </a:t>
            </a:r>
            <a:r>
              <a:rPr lang="en-US" sz="3200" dirty="0" smtClean="0"/>
              <a:t>model</a:t>
            </a:r>
          </a:p>
          <a:p>
            <a:pPr lvl="1"/>
            <a:r>
              <a:rPr lang="en-US" sz="3200" dirty="0" smtClean="0"/>
              <a:t>Tomorrow’s session: </a:t>
            </a:r>
            <a:r>
              <a:rPr lang="en-IN" sz="3200" b="1" dirty="0" smtClean="0"/>
              <a:t>CodeBot </a:t>
            </a:r>
            <a:r>
              <a:rPr lang="en-IN" sz="3200" b="1" dirty="0"/>
              <a:t>UX: Generate code from EA wireframes</a:t>
            </a:r>
            <a:r>
              <a:rPr lang="en-US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0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26787">
                <a:alpha val="95000"/>
              </a:srgbClr>
            </a:gs>
            <a:gs pos="78000">
              <a:srgbClr val="045677"/>
            </a:gs>
            <a:gs pos="9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708104"/>
            <a:ext cx="7016378" cy="1857626"/>
          </a:xfrm>
        </p:spPr>
        <p:txBody>
          <a:bodyPr>
            <a:noAutofit/>
          </a:bodyPr>
          <a:lstStyle/>
          <a:p>
            <a:r>
              <a:rPr lang="en-US" dirty="0" smtClean="0"/>
              <a:t>I’ll be back tomorrow to talk about CodeBot UX</a:t>
            </a:r>
          </a:p>
          <a:p>
            <a:r>
              <a:rPr lang="en-US" dirty="0" smtClean="0"/>
              <a:t>Download the free Parallel Agile Add-In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://ParallelAgile.net/EA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Questions?  </a:t>
            </a:r>
            <a:r>
              <a:rPr lang="en-US" dirty="0" smtClean="0">
                <a:hlinkClick r:id="rId5"/>
              </a:rPr>
              <a:t>doug@parallelagile.com</a:t>
            </a:r>
            <a:endParaRPr lang="en-US" dirty="0" smtClean="0"/>
          </a:p>
          <a:p>
            <a:pPr lvl="1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7" y="2782610"/>
            <a:ext cx="5015022" cy="15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26787">
                <a:alpha val="95000"/>
              </a:srgbClr>
            </a:gs>
            <a:gs pos="87000">
              <a:srgbClr val="045677"/>
            </a:gs>
            <a:gs pos="9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18" y="763861"/>
            <a:ext cx="8687456" cy="10809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Parallel Agile balances feedback and planning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218" y="2199802"/>
            <a:ext cx="8405895" cy="969281"/>
          </a:xfrm>
        </p:spPr>
        <p:txBody>
          <a:bodyPr>
            <a:normAutofit/>
          </a:bodyPr>
          <a:lstStyle/>
          <a:p>
            <a:r>
              <a:rPr lang="en-US" dirty="0" smtClean="0"/>
              <a:t>Too much planning and not enough feedback is expensive</a:t>
            </a:r>
          </a:p>
          <a:p>
            <a:r>
              <a:rPr lang="en-US" dirty="0" smtClean="0"/>
              <a:t>Too much feedback and not enough planning is expensive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3992" r="7479" b="9797"/>
          <a:stretch/>
        </p:blipFill>
        <p:spPr>
          <a:xfrm>
            <a:off x="3895322" y="3169083"/>
            <a:ext cx="3919608" cy="361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650" y="4692065"/>
            <a:ext cx="289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 </a:t>
            </a:r>
            <a:r>
              <a:rPr lang="en-US" smtClean="0"/>
              <a:t>Project Management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57548" y="4660467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UML/Use Case Driven Design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58" y="593765"/>
            <a:ext cx="1045355" cy="13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26787">
                <a:alpha val="95000"/>
              </a:srgbClr>
            </a:gs>
            <a:gs pos="81000">
              <a:srgbClr val="045677"/>
            </a:gs>
            <a:gs pos="93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Spiral model lifecycle </a:t>
            </a:r>
            <a:r>
              <a:rPr lang="mr-IN" dirty="0" smtClean="0"/>
              <a:t>–</a:t>
            </a:r>
            <a:r>
              <a:rPr lang="en-US" dirty="0" smtClean="0"/>
              <a:t> 3 phases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2" y="2838035"/>
            <a:ext cx="6794206" cy="289008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Each phase has a sprint plan</a:t>
            </a:r>
          </a:p>
          <a:p>
            <a:r>
              <a:rPr lang="en-US" sz="2800" dirty="0" smtClean="0"/>
              <a:t>API for database access generated early</a:t>
            </a:r>
          </a:p>
          <a:p>
            <a:r>
              <a:rPr lang="en-US" sz="2800" dirty="0" smtClean="0"/>
              <a:t>Prototype first, then design carefully</a:t>
            </a:r>
          </a:p>
          <a:p>
            <a:r>
              <a:rPr lang="en-US" sz="2800" dirty="0" smtClean="0"/>
              <a:t>Large teams can work in parallel</a:t>
            </a:r>
          </a:p>
          <a:p>
            <a:r>
              <a:rPr lang="en-US" sz="2800" dirty="0" smtClean="0"/>
              <a:t>1 month per phase, can finish in 3 months</a:t>
            </a:r>
          </a:p>
          <a:p>
            <a:r>
              <a:rPr lang="en-US" sz="2800" dirty="0" smtClean="0"/>
              <a:t>Multiple optimization sprints possible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8" t="2296" r="1073" b="10713"/>
          <a:stretch/>
        </p:blipFill>
        <p:spPr>
          <a:xfrm>
            <a:off x="7571305" y="2477386"/>
            <a:ext cx="4067379" cy="409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32" y="582710"/>
            <a:ext cx="1085363" cy="14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26787">
                <a:alpha val="95000"/>
              </a:srgbClr>
            </a:gs>
            <a:gs pos="85000">
              <a:srgbClr val="045677"/>
            </a:gs>
            <a:gs pos="9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smtClean="0"/>
              <a:t>Case Driven Design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86" y="3380296"/>
            <a:ext cx="6794206" cy="2308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Developers work in parallel</a:t>
            </a:r>
          </a:p>
          <a:p>
            <a:r>
              <a:rPr lang="en-US" sz="2800" dirty="0" smtClean="0"/>
              <a:t>Each developer gets a use case</a:t>
            </a:r>
          </a:p>
          <a:p>
            <a:pPr lvl="1"/>
            <a:r>
              <a:rPr lang="en-US" dirty="0" smtClean="0"/>
              <a:t>Proof of concept (prototype)</a:t>
            </a:r>
          </a:p>
          <a:p>
            <a:pPr lvl="1"/>
            <a:r>
              <a:rPr lang="en-US" dirty="0" smtClean="0"/>
              <a:t>Minimum Viable Product (model-view-controller)</a:t>
            </a:r>
          </a:p>
          <a:p>
            <a:pPr lvl="1"/>
            <a:r>
              <a:rPr lang="en-US" dirty="0" smtClean="0"/>
              <a:t>Optimization (repeat as needed)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t="-1" r="13034" b="10718"/>
          <a:stretch/>
        </p:blipFill>
        <p:spPr>
          <a:xfrm>
            <a:off x="7094947" y="2852545"/>
            <a:ext cx="4946857" cy="378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0" y="593765"/>
            <a:ext cx="1000377" cy="138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6658" y="2187028"/>
            <a:ext cx="943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2014 </a:t>
            </a:r>
            <a:r>
              <a:rPr lang="mr-IN" sz="2400" dirty="0" smtClean="0"/>
              <a:t>–</a:t>
            </a:r>
            <a:r>
              <a:rPr lang="en-US" sz="2400" dirty="0" smtClean="0"/>
              <a:t> what if we applied the spiral model on a per use case basis?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957" y="613597"/>
            <a:ext cx="1079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26787">
                <a:alpha val="95000"/>
              </a:srgbClr>
            </a:gs>
            <a:gs pos="79000">
              <a:srgbClr val="045677"/>
            </a:gs>
            <a:gs pos="93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84" y="751414"/>
            <a:ext cx="6113883" cy="10561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Large teams use Parallel Agile, small teams use Scrum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6284" y="2641511"/>
            <a:ext cx="4054836" cy="29900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team agile relies on “agile ceremonies” and sometimes skips design</a:t>
            </a:r>
          </a:p>
          <a:p>
            <a:r>
              <a:rPr lang="en-US" dirty="0" smtClean="0"/>
              <a:t>Teams of any size can organize their work into user stories, tasks, and epics</a:t>
            </a:r>
          </a:p>
          <a:p>
            <a:r>
              <a:rPr lang="en-US" dirty="0" smtClean="0"/>
              <a:t>Large team collaboration requires careful design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1"/>
          <a:stretch/>
        </p:blipFill>
        <p:spPr>
          <a:xfrm>
            <a:off x="4331120" y="2762464"/>
            <a:ext cx="7415889" cy="2748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3" y="593765"/>
            <a:ext cx="903492" cy="1351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0935" y="110380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Small teams and short sprints use backlogs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181" y="2384914"/>
            <a:ext cx="4391409" cy="2990039"/>
          </a:xfrm>
        </p:spPr>
        <p:txBody>
          <a:bodyPr>
            <a:normAutofit/>
          </a:bodyPr>
          <a:lstStyle/>
          <a:p>
            <a:r>
              <a:rPr lang="en-US" dirty="0" smtClean="0"/>
              <a:t>Tasks and user stories migrate from the Product Backlog to the Sprint backlog and then move </a:t>
            </a:r>
            <a:r>
              <a:rPr lang="en-US" smtClean="0"/>
              <a:t>through stages of planning, coding and testing.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t="3116" r="8880" b="15819"/>
          <a:stretch/>
        </p:blipFill>
        <p:spPr>
          <a:xfrm>
            <a:off x="5677786" y="2409885"/>
            <a:ext cx="5826642" cy="32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>
            <a:normAutofit/>
          </a:bodyPr>
          <a:lstStyle/>
          <a:p>
            <a:r>
              <a:rPr lang="en-US" dirty="0" smtClean="0"/>
              <a:t>Scrum has an intricate series of management steps but does not dictate technical design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958" y="2714083"/>
            <a:ext cx="3019809" cy="28448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Parallel Agile simplifies management and puts more emphasis on modeling and design</a:t>
            </a:r>
          </a:p>
          <a:p>
            <a:r>
              <a:rPr lang="en-US" dirty="0" smtClean="0"/>
              <a:t>PA also leverages code generation to shorten schedules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-315" b="7177"/>
          <a:stretch/>
        </p:blipFill>
        <p:spPr>
          <a:xfrm>
            <a:off x="5833217" y="2142689"/>
            <a:ext cx="6252457" cy="398768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3892" r="27740" b="6731"/>
          <a:stretch/>
        </p:blipFill>
        <p:spPr>
          <a:xfrm>
            <a:off x="3434314" y="2142688"/>
            <a:ext cx="2306127" cy="39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99319" cy="1080938"/>
          </a:xfrm>
        </p:spPr>
        <p:txBody>
          <a:bodyPr/>
          <a:lstStyle/>
          <a:p>
            <a:r>
              <a:rPr lang="en-US" dirty="0" smtClean="0"/>
              <a:t>Sprint plans organize the work of a large team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6"/>
            <a:ext cx="1622960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593765"/>
            <a:ext cx="1630434" cy="1389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089" y="3113622"/>
            <a:ext cx="9613861" cy="21171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UML Profile for Scrum</a:t>
            </a:r>
          </a:p>
          <a:p>
            <a:pPr lvl="1"/>
            <a:r>
              <a:rPr lang="en-US" dirty="0" smtClean="0"/>
              <a:t>User Stories and Tasks organized into Epics</a:t>
            </a:r>
          </a:p>
          <a:p>
            <a:r>
              <a:rPr lang="en-US" dirty="0" smtClean="0"/>
              <a:t>Prioritizing work on EA Kanban Boards</a:t>
            </a:r>
          </a:p>
          <a:p>
            <a:r>
              <a:rPr lang="en-US" dirty="0" smtClean="0"/>
              <a:t>Exporting user stories and tasks to Jira using ProCloud Server</a:t>
            </a:r>
          </a:p>
          <a:p>
            <a:r>
              <a:rPr lang="en-US" dirty="0" smtClean="0"/>
              <a:t>Example: TikiMan Go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449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9E767F6DC1C44BF1F3522BFC9EEE3" ma:contentTypeVersion="7" ma:contentTypeDescription="Create a new document." ma:contentTypeScope="" ma:versionID="aa449bbc31b32f0715709cb05096e860">
  <xsd:schema xmlns:xsd="http://www.w3.org/2001/XMLSchema" xmlns:xs="http://www.w3.org/2001/XMLSchema" xmlns:p="http://schemas.microsoft.com/office/2006/metadata/properties" xmlns:ns2="c45716d5-616f-47eb-bcdc-d1890f29418c" targetNamespace="http://schemas.microsoft.com/office/2006/metadata/properties" ma:root="true" ma:fieldsID="c63a9d66e929cd68d9ba1d751d61c359" ns2:_="">
    <xsd:import namespace="c45716d5-616f-47eb-bcdc-d1890f294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716d5-616f-47eb-bcdc-d1890f294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7F3AC2-A5AC-4CD1-B88D-2FCCAFABFFC9}"/>
</file>

<file path=customXml/itemProps2.xml><?xml version="1.0" encoding="utf-8"?>
<ds:datastoreItem xmlns:ds="http://schemas.openxmlformats.org/officeDocument/2006/customXml" ds:itemID="{01EA37A6-6626-47DF-A7F6-7EAB7B742E66}"/>
</file>

<file path=customXml/itemProps3.xml><?xml version="1.0" encoding="utf-8"?>
<ds:datastoreItem xmlns:ds="http://schemas.openxmlformats.org/officeDocument/2006/customXml" ds:itemID="{0C1F6554-5C78-4584-BA5C-BA4DB443EF4E}"/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18391</TotalTime>
  <Words>541</Words>
  <Application>Microsoft Macintosh PowerPoint</Application>
  <PresentationFormat>Widescreen</PresentationFormat>
  <Paragraphs>98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 Bayan Plain</vt:lpstr>
      <vt:lpstr>Calibri</vt:lpstr>
      <vt:lpstr>Mangal</vt:lpstr>
      <vt:lpstr>Trebuchet MS</vt:lpstr>
      <vt:lpstr>Arial</vt:lpstr>
      <vt:lpstr>Berlin</vt:lpstr>
      <vt:lpstr>Agile Project Management with EA   from sprint plans to Kanban boards to Jira tickets </vt:lpstr>
      <vt:lpstr>A word about me</vt:lpstr>
      <vt:lpstr>Parallel Agile balances feedback and planning</vt:lpstr>
      <vt:lpstr>Spiral model lifecycle – 3 phases</vt:lpstr>
      <vt:lpstr>Use Case Driven Design</vt:lpstr>
      <vt:lpstr>Large teams use Parallel Agile, small teams use Scrum</vt:lpstr>
      <vt:lpstr>Small teams and short sprints use backlogs</vt:lpstr>
      <vt:lpstr>Scrum has an intricate series of management steps but does not dictate technical design</vt:lpstr>
      <vt:lpstr>Sprint plans organize the work of a large team</vt:lpstr>
      <vt:lpstr>UML Profile included in Parallel Agile Add-In</vt:lpstr>
      <vt:lpstr>Example: TikiMan Go game  --- designed with Enterprise Architect</vt:lpstr>
      <vt:lpstr>Sprint Plan</vt:lpstr>
      <vt:lpstr>Kanban Board sequences tasks</vt:lpstr>
      <vt:lpstr>Fight Battle in AR mode</vt:lpstr>
      <vt:lpstr>ProCloud Server interfaces to Jira</vt:lpstr>
      <vt:lpstr>From EA to WebEA</vt:lpstr>
      <vt:lpstr>Linking to Jira is easy</vt:lpstr>
      <vt:lpstr>Add tickets in Jira (e.g. during testing)</vt:lpstr>
      <vt:lpstr>New tickets available in EA Model</vt:lpstr>
      <vt:lpstr>New tickets on Kanban board</vt:lpstr>
      <vt:lpstr>Enterprise Architect covers technical and management aspects of a project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D Butcher</dc:creator>
  <cp:lastModifiedBy>Microsoft Office User</cp:lastModifiedBy>
  <cp:revision>75</cp:revision>
  <dcterms:created xsi:type="dcterms:W3CDTF">2020-03-09T12:39:43Z</dcterms:created>
  <dcterms:modified xsi:type="dcterms:W3CDTF">2020-06-03T15:44:48Z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0x0101005BC9E767F6DC1C44BF1F3522BFC9EEE3</vt:lpwstr>
  </property>
</Properties>
</file>